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386" r:id="rId2"/>
    <p:sldId id="337" r:id="rId3"/>
    <p:sldId id="338" r:id="rId4"/>
    <p:sldId id="470" r:id="rId5"/>
    <p:sldId id="516" r:id="rId6"/>
    <p:sldId id="517" r:id="rId7"/>
    <p:sldId id="518" r:id="rId8"/>
    <p:sldId id="519" r:id="rId9"/>
    <p:sldId id="546" r:id="rId10"/>
    <p:sldId id="458" r:id="rId11"/>
    <p:sldId id="471" r:id="rId12"/>
    <p:sldId id="541" r:id="rId13"/>
    <p:sldId id="459" r:id="rId14"/>
    <p:sldId id="475" r:id="rId15"/>
    <p:sldId id="460" r:id="rId16"/>
    <p:sldId id="477" r:id="rId17"/>
    <p:sldId id="542" r:id="rId18"/>
    <p:sldId id="543" r:id="rId19"/>
    <p:sldId id="544" r:id="rId20"/>
    <p:sldId id="545" r:id="rId21"/>
    <p:sldId id="461" r:id="rId22"/>
    <p:sldId id="485" r:id="rId23"/>
    <p:sldId id="486" r:id="rId24"/>
    <p:sldId id="487" r:id="rId25"/>
    <p:sldId id="488" r:id="rId26"/>
    <p:sldId id="489" r:id="rId27"/>
    <p:sldId id="490" r:id="rId28"/>
    <p:sldId id="491" r:id="rId29"/>
    <p:sldId id="462" r:id="rId30"/>
    <p:sldId id="523" r:id="rId31"/>
    <p:sldId id="463" r:id="rId32"/>
    <p:sldId id="526" r:id="rId33"/>
    <p:sldId id="527" r:id="rId34"/>
    <p:sldId id="528" r:id="rId35"/>
    <p:sldId id="529" r:id="rId36"/>
    <p:sldId id="464" r:id="rId37"/>
    <p:sldId id="530" r:id="rId38"/>
    <p:sldId id="465" r:id="rId39"/>
    <p:sldId id="532" r:id="rId40"/>
    <p:sldId id="466" r:id="rId41"/>
    <p:sldId id="533" r:id="rId42"/>
    <p:sldId id="467" r:id="rId43"/>
    <p:sldId id="534" r:id="rId44"/>
    <p:sldId id="535" r:id="rId45"/>
    <p:sldId id="468" r:id="rId46"/>
    <p:sldId id="514" r:id="rId47"/>
    <p:sldId id="515" r:id="rId48"/>
    <p:sldId id="522" r:id="rId49"/>
    <p:sldId id="536" r:id="rId50"/>
    <p:sldId id="537" r:id="rId51"/>
    <p:sldId id="540" r:id="rId52"/>
    <p:sldId id="508" r:id="rId53"/>
  </p:sldIdLst>
  <p:sldSz cx="9144000" cy="6858000" type="screen4x3"/>
  <p:notesSz cx="6645275" cy="97758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ожаев В.Х." initials="КВ"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00"/>
    <a:srgbClr val="00B050"/>
    <a:srgbClr val="92D050"/>
    <a:srgbClr val="FFC000"/>
    <a:srgbClr val="FF0000"/>
    <a:srgbClr val="69D0BC"/>
    <a:srgbClr val="DFEBF7"/>
    <a:srgbClr val="005FC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9" autoAdjust="0"/>
    <p:restoredTop sz="88605" autoAdjust="0"/>
  </p:normalViewPr>
  <p:slideViewPr>
    <p:cSldViewPr snapToGrid="0" showGuides="1">
      <p:cViewPr varScale="1">
        <p:scale>
          <a:sx n="78" d="100"/>
          <a:sy n="78" d="100"/>
        </p:scale>
        <p:origin x="1680" y="58"/>
      </p:cViewPr>
      <p:guideLst>
        <p:guide orient="horz" pos="2160"/>
        <p:guide pos="2880"/>
      </p:guideLst>
    </p:cSldViewPr>
  </p:slideViewPr>
  <p:outlineViewPr>
    <p:cViewPr>
      <p:scale>
        <a:sx n="33" d="100"/>
        <a:sy n="33" d="100"/>
      </p:scale>
      <p:origin x="0" y="-3192"/>
    </p:cViewPr>
  </p:outlineViewPr>
  <p:notesTextViewPr>
    <p:cViewPr>
      <p:scale>
        <a:sx n="75" d="100"/>
        <a:sy n="75" d="100"/>
      </p:scale>
      <p:origin x="0" y="0"/>
    </p:cViewPr>
  </p:notesTextViewPr>
  <p:sorterViewPr>
    <p:cViewPr>
      <p:scale>
        <a:sx n="125" d="100"/>
        <a:sy n="125" d="100"/>
      </p:scale>
      <p:origin x="0" y="-18306"/>
    </p:cViewPr>
  </p:sorterViewPr>
  <p:notesViewPr>
    <p:cSldViewPr snapToGrid="0">
      <p:cViewPr varScale="1">
        <p:scale>
          <a:sx n="82" d="100"/>
          <a:sy n="82" d="100"/>
        </p:scale>
        <p:origin x="397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50134466311504E-2"/>
          <c:y val="4.35138241059961E-2"/>
          <c:w val="0.89613436299615901"/>
          <c:h val="0.93798684668467902"/>
        </c:manualLayout>
      </c:layout>
      <c:doughnutChart>
        <c:varyColors val="1"/>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ru-RU"/>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4">
          <cx:pt idx="0">ПАО "Россети" 70,65%</cx:pt>
          <cx:pt idx="1">Государственная доля 0,08%</cx:pt>
          <cx:pt idx="2">Остальные 22,78%</cx:pt>
          <cx:pt idx="3">PROTSVETANIYE HOLDINGS LIMITED 6,49%</cx:pt>
        </cx:lvl>
      </cx:strDim>
      <cx:numDim type="size">
        <cx:f>Лист1!$B$2:$B$5</cx:f>
        <cx:lvl ptCount="4" formatCode="# ##0,00">
          <cx:pt idx="0">70.650000000000006</cx:pt>
          <cx:pt idx="1">0.080000000000000002</cx:pt>
          <cx:pt idx="2">22.780000000000001</cx:pt>
          <cx:pt idx="3">6.4900000000000002</cx:pt>
        </cx:lvl>
      </cx:numDim>
    </cx:data>
  </cx:chartData>
  <cx:chart>
    <cx:plotArea>
      <cx:plotAreaRegion>
        <cx:series layoutId="sunburst" uniqueId="{9E64BC67-29C3-426F-A482-13990114924E}">
          <cx:tx>
            <cx:txData>
              <cx:f>Лист1!$B$1</cx:f>
              <cx:v>Столбец1</cx:v>
            </cx:txData>
          </cx:tx>
          <cx:dataLabels pos="inEnd">
            <cx:visibility seriesName="0" categoryName="0" value="0"/>
          </cx:dataLabels>
          <cx:dataId val="0"/>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879619" cy="490489"/>
          </a:xfrm>
          <a:prstGeom prst="rect">
            <a:avLst/>
          </a:prstGeom>
        </p:spPr>
        <p:txBody>
          <a:bodyPr vert="horz" lIns="89767" tIns="44883" rIns="89767" bIns="44883" rtlCol="0"/>
          <a:lstStyle>
            <a:lvl1pPr algn="l">
              <a:defRPr sz="1200"/>
            </a:lvl1pPr>
          </a:lstStyle>
          <a:p>
            <a:endParaRPr lang="ru-RU"/>
          </a:p>
        </p:txBody>
      </p:sp>
      <p:sp>
        <p:nvSpPr>
          <p:cNvPr id="3" name="Дата 2"/>
          <p:cNvSpPr>
            <a:spLocks noGrp="1"/>
          </p:cNvSpPr>
          <p:nvPr>
            <p:ph type="dt" sz="quarter" idx="1"/>
          </p:nvPr>
        </p:nvSpPr>
        <p:spPr>
          <a:xfrm>
            <a:off x="3764121" y="1"/>
            <a:ext cx="2879619" cy="490489"/>
          </a:xfrm>
          <a:prstGeom prst="rect">
            <a:avLst/>
          </a:prstGeom>
        </p:spPr>
        <p:txBody>
          <a:bodyPr vert="horz" lIns="89767" tIns="44883" rIns="89767" bIns="44883" rtlCol="0"/>
          <a:lstStyle>
            <a:lvl1pPr algn="r">
              <a:defRPr sz="1200"/>
            </a:lvl1pPr>
          </a:lstStyle>
          <a:p>
            <a:fld id="{49F18440-B6DA-4D0E-8790-1FC564B24F9B}" type="datetimeFigureOut">
              <a:rPr lang="ru-RU" smtClean="0"/>
              <a:t>22.11.2019</a:t>
            </a:fld>
            <a:endParaRPr lang="ru-RU"/>
          </a:p>
        </p:txBody>
      </p:sp>
      <p:sp>
        <p:nvSpPr>
          <p:cNvPr id="4" name="Нижний колонтитул 3"/>
          <p:cNvSpPr>
            <a:spLocks noGrp="1"/>
          </p:cNvSpPr>
          <p:nvPr>
            <p:ph type="ftr" sz="quarter" idx="2"/>
          </p:nvPr>
        </p:nvSpPr>
        <p:spPr>
          <a:xfrm>
            <a:off x="2" y="9285337"/>
            <a:ext cx="2879619" cy="490488"/>
          </a:xfrm>
          <a:prstGeom prst="rect">
            <a:avLst/>
          </a:prstGeom>
        </p:spPr>
        <p:txBody>
          <a:bodyPr vert="horz" lIns="89767" tIns="44883" rIns="89767" bIns="44883" rtlCol="0" anchor="b"/>
          <a:lstStyle>
            <a:lvl1pPr algn="l">
              <a:defRPr sz="1200"/>
            </a:lvl1pPr>
          </a:lstStyle>
          <a:p>
            <a:endParaRPr lang="ru-RU"/>
          </a:p>
        </p:txBody>
      </p:sp>
      <p:sp>
        <p:nvSpPr>
          <p:cNvPr id="5" name="Номер слайда 4"/>
          <p:cNvSpPr>
            <a:spLocks noGrp="1"/>
          </p:cNvSpPr>
          <p:nvPr>
            <p:ph type="sldNum" sz="quarter" idx="3"/>
          </p:nvPr>
        </p:nvSpPr>
        <p:spPr>
          <a:xfrm>
            <a:off x="3764121" y="9285337"/>
            <a:ext cx="2879619" cy="490488"/>
          </a:xfrm>
          <a:prstGeom prst="rect">
            <a:avLst/>
          </a:prstGeom>
        </p:spPr>
        <p:txBody>
          <a:bodyPr vert="horz" lIns="89767" tIns="44883" rIns="89767" bIns="44883" rtlCol="0" anchor="b"/>
          <a:lstStyle>
            <a:lvl1pPr algn="r">
              <a:defRPr sz="1200"/>
            </a:lvl1pPr>
          </a:lstStyle>
          <a:p>
            <a:fld id="{46D2C7C8-4DDD-4A3F-BDFD-E537502B1302}" type="slidenum">
              <a:rPr lang="ru-RU" smtClean="0"/>
              <a:t>‹#›</a:t>
            </a:fld>
            <a:endParaRPr lang="ru-RU"/>
          </a:p>
        </p:txBody>
      </p:sp>
    </p:spTree>
    <p:extLst>
      <p:ext uri="{BB962C8B-B14F-4D97-AF65-F5344CB8AC3E}">
        <p14:creationId xmlns:p14="http://schemas.microsoft.com/office/powerpoint/2010/main" val="55282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879475" y="733425"/>
            <a:ext cx="4886325" cy="3665538"/>
          </a:xfrm>
          <a:prstGeom prst="rect">
            <a:avLst/>
          </a:prstGeom>
        </p:spPr>
        <p:txBody>
          <a:bodyPr lIns="89767" tIns="44883" rIns="89767" bIns="44883"/>
          <a:lstStyle/>
          <a:p>
            <a:endParaRPr/>
          </a:p>
        </p:txBody>
      </p:sp>
      <p:sp>
        <p:nvSpPr>
          <p:cNvPr id="416" name="Shape 416"/>
          <p:cNvSpPr>
            <a:spLocks noGrp="1"/>
          </p:cNvSpPr>
          <p:nvPr>
            <p:ph type="body" sz="quarter" idx="1"/>
          </p:nvPr>
        </p:nvSpPr>
        <p:spPr>
          <a:xfrm>
            <a:off x="886037" y="4643518"/>
            <a:ext cx="4873202" cy="4399121"/>
          </a:xfrm>
          <a:prstGeom prst="rect">
            <a:avLst/>
          </a:prstGeom>
        </p:spPr>
        <p:txBody>
          <a:bodyPr lIns="89767" tIns="44883" rIns="89767" bIns="44883"/>
          <a:lstStyle/>
          <a:p>
            <a:endParaRPr/>
          </a:p>
        </p:txBody>
      </p:sp>
    </p:spTree>
    <p:extLst>
      <p:ext uri="{BB962C8B-B14F-4D97-AF65-F5344CB8AC3E}">
        <p14:creationId xmlns:p14="http://schemas.microsoft.com/office/powerpoint/2010/main" val="564563937"/>
      </p:ext>
    </p:extLst>
  </p:cSld>
  <p:clrMap bg1="lt1" tx1="dk1" bg2="lt2" tx2="dk2" accent1="accent1" accent2="accent2" accent3="accent3" accent4="accent4" accent5="accent5" accent6="accent6" hlink="hlink" folHlink="folHlink"/>
  <p:hf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p:spPr>
      </p:sp>
      <p:sp>
        <p:nvSpPr>
          <p:cNvPr id="43011" name="Заметки 2"/>
          <p:cNvSpPr>
            <a:spLocks noGrp="1"/>
          </p:cNvSpPr>
          <p:nvPr>
            <p:ph type="body" idx="1"/>
          </p:nvPr>
        </p:nvSpPr>
        <p:spPr bwMode="auto">
          <a:xfrm>
            <a:off x="192288" y="4575989"/>
            <a:ext cx="6128420" cy="4834884"/>
          </a:xfrm>
          <a:noFill/>
        </p:spPr>
        <p:txBody>
          <a:bodyPr wrap="square" numCol="1" anchor="t" anchorCtr="0" compatLnSpc="1">
            <a:prstTxWarp prst="textNoShape">
              <a:avLst/>
            </a:prstTxWarp>
          </a:bodyPr>
          <a:lstStyle/>
          <a:p>
            <a:pPr eaLnBrk="1" hangingPunct="1">
              <a:spcBef>
                <a:spcPct val="0"/>
              </a:spcBef>
            </a:pPr>
            <a:endParaRPr lang="ru-RU" altLang="ru-RU" sz="900" dirty="0"/>
          </a:p>
        </p:txBody>
      </p:sp>
      <p:sp>
        <p:nvSpPr>
          <p:cNvPr id="43012" name="Номер слайда 3"/>
          <p:cNvSpPr>
            <a:spLocks noGrp="1"/>
          </p:cNvSpPr>
          <p:nvPr>
            <p:ph type="sldNum" sz="quarter" idx="5"/>
          </p:nvPr>
        </p:nvSpPr>
        <p:spPr bwMode="auto">
          <a:xfrm>
            <a:off x="3764125" y="9283857"/>
            <a:ext cx="2879619" cy="490410"/>
          </a:xfrm>
          <a:prstGeom prst="rect">
            <a:avLst/>
          </a:prstGeom>
          <a:extLst/>
        </p:spPr>
        <p:txBody>
          <a:bodyPr wrap="square" lIns="89767" tIns="44883" rIns="89767" bIns="44883" numCol="1" anchorCtr="0" compatLnSpc="1">
            <a:prstTxWarp prst="textNoShape">
              <a:avLst/>
            </a:prstTxWarp>
          </a:bodyPr>
          <a:lstStyle>
            <a:lvl1pPr>
              <a:defRPr>
                <a:solidFill>
                  <a:schemeClr val="tx1"/>
                </a:solidFill>
                <a:latin typeface="Calibri" pitchFamily="34" charset="0"/>
              </a:defRPr>
            </a:lvl1pPr>
            <a:lvl2pPr marL="722350" indent="-277826">
              <a:defRPr>
                <a:solidFill>
                  <a:schemeClr val="tx1"/>
                </a:solidFill>
                <a:latin typeface="Calibri" pitchFamily="34" charset="0"/>
              </a:defRPr>
            </a:lvl2pPr>
            <a:lvl3pPr marL="1111305" indent="-222260">
              <a:defRPr>
                <a:solidFill>
                  <a:schemeClr val="tx1"/>
                </a:solidFill>
                <a:latin typeface="Calibri" pitchFamily="34" charset="0"/>
              </a:defRPr>
            </a:lvl3pPr>
            <a:lvl4pPr marL="1555828" indent="-222260">
              <a:defRPr>
                <a:solidFill>
                  <a:schemeClr val="tx1"/>
                </a:solidFill>
                <a:latin typeface="Calibri" pitchFamily="34" charset="0"/>
              </a:defRPr>
            </a:lvl4pPr>
            <a:lvl5pPr marL="2000349" indent="-222260">
              <a:defRPr>
                <a:solidFill>
                  <a:schemeClr val="tx1"/>
                </a:solidFill>
                <a:latin typeface="Calibri" pitchFamily="34" charset="0"/>
              </a:defRPr>
            </a:lvl5pPr>
            <a:lvl6pPr marL="2444870" indent="-222260" fontAlgn="base">
              <a:spcBef>
                <a:spcPct val="0"/>
              </a:spcBef>
              <a:spcAft>
                <a:spcPct val="0"/>
              </a:spcAft>
              <a:defRPr>
                <a:solidFill>
                  <a:schemeClr val="tx1"/>
                </a:solidFill>
                <a:latin typeface="Calibri" pitchFamily="34" charset="0"/>
              </a:defRPr>
            </a:lvl6pPr>
            <a:lvl7pPr marL="2889391" indent="-222260" fontAlgn="base">
              <a:spcBef>
                <a:spcPct val="0"/>
              </a:spcBef>
              <a:spcAft>
                <a:spcPct val="0"/>
              </a:spcAft>
              <a:defRPr>
                <a:solidFill>
                  <a:schemeClr val="tx1"/>
                </a:solidFill>
                <a:latin typeface="Calibri" pitchFamily="34" charset="0"/>
              </a:defRPr>
            </a:lvl7pPr>
            <a:lvl8pPr marL="3333914" indent="-222260" fontAlgn="base">
              <a:spcBef>
                <a:spcPct val="0"/>
              </a:spcBef>
              <a:spcAft>
                <a:spcPct val="0"/>
              </a:spcAft>
              <a:defRPr>
                <a:solidFill>
                  <a:schemeClr val="tx1"/>
                </a:solidFill>
                <a:latin typeface="Calibri" pitchFamily="34" charset="0"/>
              </a:defRPr>
            </a:lvl8pPr>
            <a:lvl9pPr marL="3778437" indent="-22226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367B48-9AE2-40D6-9719-1ED51FBAD492}" type="slidenum">
              <a:rPr lang="ru-RU" smtClean="0">
                <a:solidFill>
                  <a:srgbClr val="000000"/>
                </a:solidFill>
              </a:rPr>
              <a:pPr fontAlgn="base">
                <a:spcBef>
                  <a:spcPct val="0"/>
                </a:spcBef>
                <a:spcAft>
                  <a:spcPct val="0"/>
                </a:spcAft>
                <a:defRPr/>
              </a:pPr>
              <a:t>2</a:t>
            </a:fld>
            <a:endParaRPr lang="ru-RU" smtClean="0">
              <a:solidFill>
                <a:srgbClr val="000000"/>
              </a:solidFill>
            </a:endParaRPr>
          </a:p>
        </p:txBody>
      </p:sp>
    </p:spTree>
    <p:extLst>
      <p:ext uri="{BB962C8B-B14F-4D97-AF65-F5344CB8AC3E}">
        <p14:creationId xmlns:p14="http://schemas.microsoft.com/office/powerpoint/2010/main" val="295781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70307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743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06263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1260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2375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0343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8559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9579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333230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03622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26748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634122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606941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84173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797277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515876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4177072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998338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783352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05115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79941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267415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25109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7646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195978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99623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96820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53518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3192658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Пустой слайд с лого и заголовком">
    <p:spTree>
      <p:nvGrpSpPr>
        <p:cNvPr id="1" name=""/>
        <p:cNvGrpSpPr/>
        <p:nvPr/>
      </p:nvGrpSpPr>
      <p:grpSpPr>
        <a:xfrm>
          <a:off x="0" y="0"/>
          <a:ext cx="0" cy="0"/>
          <a:chOff x="0" y="0"/>
          <a:chExt cx="0" cy="0"/>
        </a:xfrm>
      </p:grpSpPr>
      <p:sp>
        <p:nvSpPr>
          <p:cNvPr id="63" name="Номер слайда"/>
          <p:cNvSpPr txBox="1">
            <a:spLocks noGrp="1"/>
          </p:cNvSpPr>
          <p:nvPr>
            <p:ph type="sldNum" sz="quarter" idx="2"/>
          </p:nvPr>
        </p:nvSpPr>
        <p:spPr>
          <a:xfrm>
            <a:off x="8629652" y="6318250"/>
            <a:ext cx="267059" cy="276999"/>
          </a:xfrm>
          <a:prstGeom prst="rect">
            <a:avLst/>
          </a:prstGeom>
        </p:spPr>
        <p:txBody>
          <a:bodyPr/>
          <a:lstStyle>
            <a:lvl1pPr>
              <a:defRPr sz="1200">
                <a:solidFill>
                  <a:schemeClr val="tx1"/>
                </a:solidFill>
                <a:latin typeface="PF Din Text Cond Pro Medium" panose="02000500000000020004" pitchFamily="2" charset="0"/>
              </a:defRPr>
            </a:lvl1pPr>
          </a:lstStyle>
          <a:p>
            <a:fld id="{86CB4B4D-7CA3-9044-876B-883B54F8677D}" type="slidenum">
              <a:rPr lang="ru-RU" smtClean="0"/>
              <a:pPr/>
              <a:t>‹#›</a:t>
            </a:fld>
            <a:endParaRPr lang="ru-RU" dirty="0"/>
          </a:p>
        </p:txBody>
      </p:sp>
      <p:sp>
        <p:nvSpPr>
          <p:cNvPr id="3" name="Заголовок 2"/>
          <p:cNvSpPr>
            <a:spLocks noGrp="1"/>
          </p:cNvSpPr>
          <p:nvPr>
            <p:ph type="title" hasCustomPrompt="1"/>
          </p:nvPr>
        </p:nvSpPr>
        <p:spPr>
          <a:xfrm>
            <a:off x="2273182" y="364437"/>
            <a:ext cx="5503491" cy="349201"/>
          </a:xfrm>
        </p:spPr>
        <p:txBody>
          <a:bodyPr>
            <a:noAutofit/>
          </a:bodyPr>
          <a:lstStyle>
            <a:lvl1pPr algn="l">
              <a:defRPr sz="2400">
                <a:latin typeface="PFDinTextCondPro-Medium" panose="02000500000000020004" pitchFamily="2" charset="0"/>
              </a:defRPr>
            </a:lvl1pPr>
          </a:lstStyle>
          <a:p>
            <a:r>
              <a:rPr lang="ru-RU" dirty="0" smtClean="0"/>
              <a:t>НАЗВАНИЕ СЛАЙДА</a:t>
            </a:r>
            <a:endParaRPr lang="ru-RU" dirty="0"/>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463" y="392779"/>
            <a:ext cx="1353729" cy="424800"/>
          </a:xfrm>
          <a:prstGeom prst="rect">
            <a:avLst/>
          </a:prstGeom>
        </p:spPr>
      </p:pic>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Пустой слайд с лого">
    <p:spTree>
      <p:nvGrpSpPr>
        <p:cNvPr id="1" name=""/>
        <p:cNvGrpSpPr/>
        <p:nvPr/>
      </p:nvGrpSpPr>
      <p:grpSpPr>
        <a:xfrm>
          <a:off x="0" y="0"/>
          <a:ext cx="0" cy="0"/>
          <a:chOff x="0" y="0"/>
          <a:chExt cx="0" cy="0"/>
        </a:xfrm>
      </p:grpSpPr>
      <p:sp>
        <p:nvSpPr>
          <p:cNvPr id="2" name="Номер слайда"/>
          <p:cNvSpPr txBox="1">
            <a:spLocks noGrp="1"/>
          </p:cNvSpPr>
          <p:nvPr>
            <p:ph type="sldNum" sz="quarter" idx="2"/>
          </p:nvPr>
        </p:nvSpPr>
        <p:spPr>
          <a:xfrm>
            <a:off x="8629652" y="6318250"/>
            <a:ext cx="267059" cy="276999"/>
          </a:xfrm>
          <a:prstGeom prst="rect">
            <a:avLst/>
          </a:prstGeom>
        </p:spPr>
        <p:txBody>
          <a:bodyPr/>
          <a:lstStyle>
            <a:lvl1pPr>
              <a:defRPr sz="1200">
                <a:solidFill>
                  <a:schemeClr val="tx1"/>
                </a:solidFill>
                <a:latin typeface="PF Din Text Cond Pro Medium" panose="02000500000000020004" pitchFamily="2" charset="0"/>
              </a:defRPr>
            </a:lvl1pPr>
          </a:lstStyle>
          <a:p>
            <a:fld id="{86CB4B4D-7CA3-9044-876B-883B54F8677D}" type="slidenum">
              <a:rPr lang="ru-RU" smtClean="0"/>
              <a:pPr/>
              <a:t>‹#›</a:t>
            </a:fld>
            <a:endParaRPr lang="ru-RU" dirty="0"/>
          </a:p>
        </p:txBody>
      </p:sp>
    </p:spTree>
    <p:extLst>
      <p:ext uri="{BB962C8B-B14F-4D97-AF65-F5344CB8AC3E}">
        <p14:creationId xmlns:p14="http://schemas.microsoft.com/office/powerpoint/2010/main" val="747626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подраздел с заголовком">
    <p:bg>
      <p:bgPr>
        <a:solidFill>
          <a:srgbClr val="4F81BD"/>
        </a:solidFill>
        <a:effectLst/>
      </p:bgPr>
    </p:bg>
    <p:spTree>
      <p:nvGrpSpPr>
        <p:cNvPr id="1" name=""/>
        <p:cNvGrpSpPr/>
        <p:nvPr/>
      </p:nvGrpSpPr>
      <p:grpSpPr>
        <a:xfrm>
          <a:off x="0" y="0"/>
          <a:ext cx="0" cy="0"/>
          <a:chOff x="0" y="0"/>
          <a:chExt cx="0" cy="0"/>
        </a:xfrm>
      </p:grpSpPr>
      <p:sp>
        <p:nvSpPr>
          <p:cNvPr id="140" name="Номер слайда"/>
          <p:cNvSpPr txBox="1">
            <a:spLocks noGrp="1"/>
          </p:cNvSpPr>
          <p:nvPr>
            <p:ph type="sldNum" sz="quarter" idx="2"/>
          </p:nvPr>
        </p:nvSpPr>
        <p:spPr>
          <a:xfrm>
            <a:off x="8411730" y="6400417"/>
            <a:ext cx="275073" cy="276999"/>
          </a:xfrm>
          <a:prstGeom prst="rect">
            <a:avLst/>
          </a:prstGeom>
        </p:spPr>
        <p:txBody>
          <a:bodyPr anchor="ctr"/>
          <a:lstStyle>
            <a:lvl1pPr algn="r">
              <a:defRPr sz="1200">
                <a:solidFill>
                  <a:srgbClr val="FFFFFF"/>
                </a:solidFill>
                <a:latin typeface="PF Din Text Cond Pro Medium" panose="02000500000000020004" pitchFamily="2" charset="0"/>
              </a:defRPr>
            </a:lvl1pPr>
          </a:lstStyle>
          <a:p>
            <a:fld id="{86CB4B4D-7CA3-9044-876B-883B54F8677D}" type="slidenum">
              <a:rPr lang="ru-RU" smtClean="0"/>
              <a:pPr/>
              <a:t>‹#›</a:t>
            </a:fld>
            <a:endParaRPr lang="ru-RU" dirty="0"/>
          </a:p>
        </p:txBody>
      </p:sp>
      <p:sp>
        <p:nvSpPr>
          <p:cNvPr id="4" name="Заголовок 3"/>
          <p:cNvSpPr>
            <a:spLocks noGrp="1"/>
          </p:cNvSpPr>
          <p:nvPr>
            <p:ph type="title" hasCustomPrompt="1"/>
          </p:nvPr>
        </p:nvSpPr>
        <p:spPr>
          <a:xfrm>
            <a:off x="893050" y="3530591"/>
            <a:ext cx="5106098" cy="460296"/>
          </a:xfrm>
        </p:spPr>
        <p:txBody>
          <a:bodyPr>
            <a:noAutofit/>
          </a:bodyPr>
          <a:lstStyle>
            <a:lvl1pPr algn="l">
              <a:defRPr sz="2600">
                <a:solidFill>
                  <a:schemeClr val="bg1"/>
                </a:solidFill>
                <a:latin typeface="PFDinTextCondPro-Medium" panose="02000500000000020004" pitchFamily="2" charset="0"/>
              </a:defRPr>
            </a:lvl1pPr>
          </a:lstStyle>
          <a:p>
            <a:r>
              <a:rPr lang="ru-RU" dirty="0" smtClean="0"/>
              <a:t>ОБРАЗЕЦ ЗАГОЛОВКА</a:t>
            </a:r>
            <a:endParaRPr lang="ru-RU"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050" y="2424993"/>
            <a:ext cx="1949487" cy="612000"/>
          </a:xfrm>
          <a:prstGeom prst="rect">
            <a:avLst/>
          </a:prstGeom>
        </p:spPr>
      </p:pic>
    </p:spTree>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шмуцтитул с нумерацией">
    <p:bg>
      <p:bgPr>
        <a:solidFill>
          <a:srgbClr val="4F81BD"/>
        </a:solidFill>
        <a:effectLst/>
      </p:bgPr>
    </p:bg>
    <p:spTree>
      <p:nvGrpSpPr>
        <p:cNvPr id="1" name=""/>
        <p:cNvGrpSpPr/>
        <p:nvPr/>
      </p:nvGrpSpPr>
      <p:grpSpPr>
        <a:xfrm>
          <a:off x="0" y="0"/>
          <a:ext cx="0" cy="0"/>
          <a:chOff x="0" y="0"/>
          <a:chExt cx="0" cy="0"/>
        </a:xfrm>
      </p:grpSpPr>
      <p:sp>
        <p:nvSpPr>
          <p:cNvPr id="409" name="Номер слайда"/>
          <p:cNvSpPr txBox="1">
            <a:spLocks noGrp="1"/>
          </p:cNvSpPr>
          <p:nvPr>
            <p:ph type="sldNum" sz="quarter" idx="2"/>
          </p:nvPr>
        </p:nvSpPr>
        <p:spPr>
          <a:xfrm>
            <a:off x="8635316" y="6400347"/>
            <a:ext cx="275025" cy="276948"/>
          </a:xfrm>
          <a:prstGeom prst="rect">
            <a:avLst/>
          </a:prstGeom>
        </p:spPr>
        <p:txBody>
          <a:bodyPr lIns="45695" tIns="45695" rIns="45695" bIns="45695" anchor="ctr"/>
          <a:lstStyle>
            <a:lvl1pPr algn="r">
              <a:defRPr sz="1200">
                <a:solidFill>
                  <a:srgbClr val="FFFFFF"/>
                </a:solidFill>
                <a:latin typeface="PF Din Text Cond Pro Medium" panose="02000500000000020004" pitchFamily="2" charset="0"/>
              </a:defRPr>
            </a:lvl1pPr>
          </a:lstStyle>
          <a:p>
            <a:fld id="{86CB4B4D-7CA3-9044-876B-883B54F8677D}" type="slidenum">
              <a:rPr lang="ru-RU" smtClean="0"/>
              <a:pPr/>
              <a:t>‹#›</a:t>
            </a:fld>
            <a:endParaRPr lang="ru-RU" dirty="0"/>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обложка">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1"/>
            <a:ext cx="9144000" cy="6857698"/>
          </a:xfrm>
          <a:prstGeom prst="rect">
            <a:avLst/>
          </a:prstGeom>
        </p:spPr>
      </p:pic>
      <p:sp>
        <p:nvSpPr>
          <p:cNvPr id="4" name="Текст 1"/>
          <p:cNvSpPr txBox="1"/>
          <p:nvPr userDrawn="1"/>
        </p:nvSpPr>
        <p:spPr>
          <a:xfrm>
            <a:off x="1007604" y="3506689"/>
            <a:ext cx="7200801" cy="731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600">
                <a:solidFill>
                  <a:srgbClr val="FFFFFF"/>
                </a:solidFill>
                <a:latin typeface="PFDinTextCondPro-Medium"/>
                <a:ea typeface="PFDinTextCondPro-Medium"/>
                <a:cs typeface="PFDinTextCondPro-Medium"/>
                <a:sym typeface="PFDinTextCondPro-Medium"/>
              </a:defRPr>
            </a:pPr>
            <a:r>
              <a:rPr dirty="0"/>
              <a:t>ЗАГОЛОВОК ПРЕЗЕНТАЦИИ </a:t>
            </a:r>
          </a:p>
          <a:p>
            <a:pPr algn="ctr">
              <a:defRPr>
                <a:solidFill>
                  <a:srgbClr val="FFFFFF"/>
                </a:solidFill>
                <a:latin typeface="PFDinTextCondPro-Medium"/>
                <a:ea typeface="PFDinTextCondPro-Medium"/>
                <a:cs typeface="PFDinTextCondPro-Medium"/>
                <a:sym typeface="PFDinTextCondPro-Medium"/>
              </a:defRPr>
            </a:pPr>
            <a:r>
              <a:rPr dirty="0"/>
              <a:t> Din Text Cond Pro Medium (24-26, </a:t>
            </a:r>
            <a:r>
              <a:rPr dirty="0" err="1"/>
              <a:t>белый</a:t>
            </a:r>
            <a:r>
              <a:rPr dirty="0"/>
              <a:t>) </a:t>
            </a:r>
          </a:p>
        </p:txBody>
      </p:sp>
      <p:sp>
        <p:nvSpPr>
          <p:cNvPr id="5" name="Текст 3"/>
          <p:cNvSpPr txBox="1"/>
          <p:nvPr userDrawn="1"/>
        </p:nvSpPr>
        <p:spPr>
          <a:xfrm>
            <a:off x="3161008" y="5427879"/>
            <a:ext cx="2592290"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500">
                <a:solidFill>
                  <a:srgbClr val="FFFFFF"/>
                </a:solidFill>
                <a:latin typeface="PFDinTextCondPro-Regular"/>
                <a:ea typeface="PFDinTextCondPro-Regular"/>
                <a:cs typeface="PFDinTextCondPro-Regular"/>
                <a:sym typeface="PFDinTextCondPro-Regular"/>
              </a:defRPr>
            </a:lvl1pPr>
          </a:lstStyle>
          <a:p>
            <a:r>
              <a:rPr lang="ru-RU" sz="1200" dirty="0" smtClean="0"/>
              <a:t>ХХХХ</a:t>
            </a:r>
            <a:r>
              <a:rPr sz="1200" dirty="0" smtClean="0"/>
              <a:t> </a:t>
            </a:r>
            <a:r>
              <a:rPr sz="1200" dirty="0"/>
              <a:t>2019</a:t>
            </a:r>
          </a:p>
        </p:txBody>
      </p:sp>
      <p:sp>
        <p:nvSpPr>
          <p:cNvPr id="6" name="Текст 1"/>
          <p:cNvSpPr txBox="1"/>
          <p:nvPr userDrawn="1"/>
        </p:nvSpPr>
        <p:spPr>
          <a:xfrm>
            <a:off x="971599" y="4518084"/>
            <a:ext cx="7200802" cy="629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000">
                <a:solidFill>
                  <a:srgbClr val="FFFFFF"/>
                </a:solidFill>
                <a:latin typeface="PFDinTextCondPro-Medium"/>
                <a:ea typeface="PFDinTextCondPro-Medium"/>
                <a:cs typeface="PFDinTextCondPro-Medium"/>
                <a:sym typeface="PFDinTextCondPro-Medium"/>
              </a:defRPr>
            </a:pPr>
            <a:r>
              <a:t>Докладчик</a:t>
            </a:r>
          </a:p>
          <a:p>
            <a:pPr algn="ctr">
              <a:defRPr>
                <a:solidFill>
                  <a:srgbClr val="FFFFFF"/>
                </a:solidFill>
                <a:latin typeface="PFDinTextCondPro-Medium"/>
                <a:ea typeface="PFDinTextCondPro-Medium"/>
                <a:cs typeface="PFDinTextCondPro-Medium"/>
                <a:sym typeface="PFDinTextCondPro-Medium"/>
              </a:defRPr>
            </a:pPr>
            <a:r>
              <a:t> Din Text Cond Pro Medium (20, белый)</a:t>
            </a:r>
          </a:p>
        </p:txBody>
      </p:sp>
    </p:spTree>
    <p:extLst>
      <p:ext uri="{BB962C8B-B14F-4D97-AF65-F5344CB8AC3E}">
        <p14:creationId xmlns:p14="http://schemas.microsoft.com/office/powerpoint/2010/main" val="2404309693"/>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пустой лист с презентацией">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51"/>
            <a:ext cx="9144000" cy="6857698"/>
          </a:xfrm>
          <a:prstGeom prst="rect">
            <a:avLst/>
          </a:prstGeom>
        </p:spPr>
      </p:pic>
    </p:spTree>
    <p:extLst>
      <p:ext uri="{BB962C8B-B14F-4D97-AF65-F5344CB8AC3E}">
        <p14:creationId xmlns:p14="http://schemas.microsoft.com/office/powerpoint/2010/main" val="17236376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пустой лист с презентацией">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2621" y="5964654"/>
            <a:ext cx="1868400" cy="893346"/>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1720" y="0"/>
            <a:ext cx="1868400" cy="2178664"/>
          </a:xfrm>
          <a:prstGeom prst="rect">
            <a:avLst/>
          </a:prstGeom>
        </p:spPr>
      </p:pic>
    </p:spTree>
    <p:extLst>
      <p:ext uri="{BB962C8B-B14F-4D97-AF65-F5344CB8AC3E}">
        <p14:creationId xmlns:p14="http://schemas.microsoft.com/office/powerpoint/2010/main" val="2588962133"/>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пустой лист с презентацией">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1721" y="150"/>
            <a:ext cx="1869300" cy="2179713"/>
          </a:xfrm>
          <a:prstGeom prst="rect">
            <a:avLst/>
          </a:prstGeom>
        </p:spPr>
      </p:pic>
      <p:pic>
        <p:nvPicPr>
          <p:cNvPr id="6" name="Рисунок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2621" y="5964654"/>
            <a:ext cx="1868400" cy="893346"/>
          </a:xfrm>
          <a:prstGeom prst="rect">
            <a:avLst/>
          </a:prstGeom>
        </p:spPr>
      </p:pic>
    </p:spTree>
    <p:extLst>
      <p:ext uri="{BB962C8B-B14F-4D97-AF65-F5344CB8AC3E}">
        <p14:creationId xmlns:p14="http://schemas.microsoft.com/office/powerpoint/2010/main" val="929849299"/>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Пустой слайд">
    <p:bg>
      <p:bgPr>
        <a:solidFill>
          <a:srgbClr val="4F81BD"/>
        </a:solidFill>
        <a:effectLst/>
      </p:bgPr>
    </p:bg>
    <p:spTree>
      <p:nvGrpSpPr>
        <p:cNvPr id="1" name=""/>
        <p:cNvGrpSpPr/>
        <p:nvPr/>
      </p:nvGrpSpPr>
      <p:grpSpPr>
        <a:xfrm>
          <a:off x="0" y="0"/>
          <a:ext cx="0" cy="0"/>
          <a:chOff x="0" y="0"/>
          <a:chExt cx="0" cy="0"/>
        </a:xfrm>
      </p:grpSpPr>
      <p:sp>
        <p:nvSpPr>
          <p:cNvPr id="140" name="Номер слайда"/>
          <p:cNvSpPr txBox="1">
            <a:spLocks noGrp="1"/>
          </p:cNvSpPr>
          <p:nvPr>
            <p:ph type="sldNum" sz="quarter" idx="2"/>
          </p:nvPr>
        </p:nvSpPr>
        <p:spPr>
          <a:xfrm>
            <a:off x="8411730" y="6400417"/>
            <a:ext cx="275073" cy="276999"/>
          </a:xfrm>
          <a:prstGeom prst="rect">
            <a:avLst/>
          </a:prstGeom>
        </p:spPr>
        <p:txBody>
          <a:bodyPr anchor="ctr"/>
          <a:lstStyle>
            <a:lvl1pPr algn="r">
              <a:defRPr sz="1200">
                <a:solidFill>
                  <a:srgbClr val="FFFFFF"/>
                </a:solidFill>
                <a:latin typeface="PF Din Text Cond Pro Medium" panose="02000500000000020004" pitchFamily="2" charset="0"/>
              </a:defRPr>
            </a:lvl1pPr>
          </a:lstStyle>
          <a:p>
            <a:fld id="{86CB4B4D-7CA3-9044-876B-883B54F8677D}" type="slidenum">
              <a:rPr lang="ru-RU" smtClean="0"/>
              <a:pPr/>
              <a:t>‹#›</a:t>
            </a:fld>
            <a:endParaRPr lang="ru-RU" dirty="0"/>
          </a:p>
        </p:txBody>
      </p:sp>
      <p:pic>
        <p:nvPicPr>
          <p:cNvPr id="3" name="Рисунок 2"/>
          <p:cNvPicPr>
            <a:picLocks noChangeAspect="1"/>
          </p:cNvPicPr>
          <p:nvPr userDrawn="1"/>
        </p:nvPicPr>
        <p:blipFill>
          <a:blip r:embed="rId2" cstate="print">
            <a:extLst>
              <a:ext uri="{BEBA8EAE-BF5A-486C-A8C5-ECC9F3942E4B}">
                <a14:imgProps xmlns:a14="http://schemas.microsoft.com/office/drawing/2010/main">
                  <a14:imgLayer r:embed="rId3">
                    <a14:imgEffect>
                      <a14:artisticPhotocopy trans="17000"/>
                    </a14:imgEffect>
                  </a14:imgLayer>
                </a14:imgProps>
              </a:ext>
              <a:ext uri="{28A0092B-C50C-407E-A947-70E740481C1C}">
                <a14:useLocalDpi xmlns:a14="http://schemas.microsoft.com/office/drawing/2010/main" val="0"/>
              </a:ext>
            </a:extLst>
          </a:blip>
          <a:stretch>
            <a:fillRect/>
          </a:stretch>
        </p:blipFill>
        <p:spPr>
          <a:xfrm>
            <a:off x="893050" y="2424993"/>
            <a:ext cx="1864800" cy="612000"/>
          </a:xfrm>
          <a:prstGeom prst="rect">
            <a:avLst/>
          </a:prstGeom>
        </p:spPr>
      </p:pic>
      <p:sp>
        <p:nvSpPr>
          <p:cNvPr id="4" name="Заголовок 3"/>
          <p:cNvSpPr>
            <a:spLocks noGrp="1"/>
          </p:cNvSpPr>
          <p:nvPr>
            <p:ph type="title" hasCustomPrompt="1"/>
          </p:nvPr>
        </p:nvSpPr>
        <p:spPr>
          <a:xfrm>
            <a:off x="893050" y="3530591"/>
            <a:ext cx="5106098" cy="460296"/>
          </a:xfrm>
        </p:spPr>
        <p:txBody>
          <a:bodyPr>
            <a:normAutofit/>
          </a:bodyPr>
          <a:lstStyle>
            <a:lvl1pPr algn="l">
              <a:defRPr sz="2600">
                <a:solidFill>
                  <a:schemeClr val="bg1"/>
                </a:solidFill>
                <a:latin typeface="PFDinTextCondPro-Medium" panose="02000500000000020004" pitchFamily="2" charset="0"/>
              </a:defRPr>
            </a:lvl1pPr>
          </a:lstStyle>
          <a:p>
            <a:r>
              <a:rPr lang="ru-RU" dirty="0" smtClean="0"/>
              <a:t>ОБРАЗЕЦ ЗАГОЛОВКА</a:t>
            </a:r>
            <a:endParaRPr lang="ru-RU" dirty="0"/>
          </a:p>
        </p:txBody>
      </p:sp>
    </p:spTree>
    <p:extLst>
      <p:ext uri="{BB962C8B-B14F-4D97-AF65-F5344CB8AC3E}">
        <p14:creationId xmlns:p14="http://schemas.microsoft.com/office/powerpoint/2010/main" val="1686264018"/>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Текст заголовка"/>
          <p:cNvSpPr txBox="1">
            <a:spLocks noGrp="1"/>
          </p:cNvSpPr>
          <p:nvPr>
            <p:ph type="title"/>
          </p:nvPr>
        </p:nvSpPr>
        <p:spPr>
          <a:xfrm>
            <a:off x="457200" y="274642"/>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Текст заголовка</a:t>
            </a:r>
          </a:p>
        </p:txBody>
      </p:sp>
      <p:sp>
        <p:nvSpPr>
          <p:cNvPr id="6" name="Уровень текста 1…"/>
          <p:cNvSpPr txBox="1">
            <a:spLocks noGrp="1"/>
          </p:cNvSpPr>
          <p:nvPr>
            <p:ph type="body" idx="1"/>
          </p:nvPr>
        </p:nvSpPr>
        <p:spPr>
          <a:xfrm>
            <a:off x="457200" y="1600204"/>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 name="Номер слайда"/>
          <p:cNvSpPr txBox="1">
            <a:spLocks noGrp="1"/>
          </p:cNvSpPr>
          <p:nvPr>
            <p:ph type="sldNum" sz="quarter" idx="2"/>
          </p:nvPr>
        </p:nvSpPr>
        <p:spPr>
          <a:xfrm>
            <a:off x="8504379" y="6308728"/>
            <a:ext cx="364841" cy="369332"/>
          </a:xfrm>
          <a:prstGeom prst="rect">
            <a:avLst/>
          </a:prstGeom>
          <a:ln w="12700">
            <a:miter lim="400000"/>
          </a:ln>
        </p:spPr>
        <p:txBody>
          <a:bodyPr wrap="none" lIns="45719" rIns="45719">
            <a:spAutoFit/>
          </a:bodyPr>
          <a:lstStyle/>
          <a:p>
            <a:fld id="{86CB4B4D-7CA3-9044-876B-883B54F8677D}" type="slidenum">
              <a:t>‹#›</a:t>
            </a:fld>
            <a:endParaRPr/>
          </a:p>
        </p:txBody>
      </p:sp>
      <p:pic>
        <p:nvPicPr>
          <p:cNvPr id="8" name="Рисунок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08463" y="392779"/>
            <a:ext cx="1353729" cy="424800"/>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0" r:id="rId2"/>
    <p:sldLayoutId id="2147483664" r:id="rId3"/>
    <p:sldLayoutId id="2147483687" r:id="rId4"/>
    <p:sldLayoutId id="2147483695" r:id="rId5"/>
    <p:sldLayoutId id="2147483696" r:id="rId6"/>
    <p:sldLayoutId id="2147483697" r:id="rId7"/>
    <p:sldLayoutId id="2147483698" r:id="rId8"/>
    <p:sldLayoutId id="2147483699" r:id="rId9"/>
  </p:sldLayoutIdLst>
  <p:transition spd="med"/>
  <p:timing>
    <p:tnLst>
      <p:par>
        <p:cTn id="1" dur="indefinite" restart="never" nodeType="tmRoot"/>
      </p:par>
    </p:tnLst>
  </p:timing>
  <p:hf hd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8.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4294967295"/>
          </p:nvPr>
        </p:nvSpPr>
        <p:spPr>
          <a:xfrm>
            <a:off x="8869363" y="6400800"/>
            <a:ext cx="177291" cy="276999"/>
          </a:xfrm>
        </p:spPr>
        <p:txBody>
          <a:bodyPr/>
          <a:lstStyle/>
          <a:p>
            <a:fld id="{86CB4B4D-7CA3-9044-876B-883B54F8677D}" type="slidenum">
              <a:rPr lang="ru-RU" sz="1200" smtClean="0">
                <a:latin typeface="PF Din Text Cond Pro Medium"/>
              </a:rPr>
              <a:t>1</a:t>
            </a:fld>
            <a:endParaRPr lang="ru-RU" sz="1200" dirty="0">
              <a:latin typeface="PF Din Text Cond Pro Medium"/>
            </a:endParaRPr>
          </a:p>
        </p:txBody>
      </p:sp>
      <p:sp>
        <p:nvSpPr>
          <p:cNvPr id="5" name="Текст 1"/>
          <p:cNvSpPr txBox="1"/>
          <p:nvPr/>
        </p:nvSpPr>
        <p:spPr>
          <a:xfrm>
            <a:off x="1007608" y="3506693"/>
            <a:ext cx="7200801" cy="892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600">
                <a:solidFill>
                  <a:srgbClr val="FFFFFF"/>
                </a:solidFill>
                <a:latin typeface="PFDinTextCondPro-Medium"/>
                <a:ea typeface="PFDinTextCondPro-Medium"/>
                <a:cs typeface="PFDinTextCondPro-Medium"/>
                <a:sym typeface="PFDinTextCondPro-Medium"/>
              </a:defRPr>
            </a:pPr>
            <a:r>
              <a:rPr lang="ru-RU" sz="2600" dirty="0" smtClean="0"/>
              <a:t>Основные показатели деятельности </a:t>
            </a:r>
            <a:endParaRPr lang="ru-RU" sz="2600" dirty="0"/>
          </a:p>
          <a:p>
            <a:pPr algn="ctr">
              <a:defRPr sz="2600">
                <a:solidFill>
                  <a:srgbClr val="FFFFFF"/>
                </a:solidFill>
                <a:latin typeface="PFDinTextCondPro-Medium"/>
                <a:ea typeface="PFDinTextCondPro-Medium"/>
                <a:cs typeface="PFDinTextCondPro-Medium"/>
                <a:sym typeface="PFDinTextCondPro-Medium"/>
              </a:defRPr>
            </a:pPr>
            <a:r>
              <a:rPr lang="ru-RU" sz="2600" dirty="0"/>
              <a:t>РОССЕТИ </a:t>
            </a:r>
            <a:r>
              <a:rPr lang="ru-RU" sz="2600" dirty="0" smtClean="0"/>
              <a:t>ЮГ</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6408" y="0"/>
            <a:ext cx="1483200" cy="1729498"/>
          </a:xfrm>
          <a:prstGeom prst="rect">
            <a:avLst/>
          </a:prstGeom>
        </p:spPr>
      </p:pic>
      <p:sp>
        <p:nvSpPr>
          <p:cNvPr id="10" name="Текст 1"/>
          <p:cNvSpPr txBox="1"/>
          <p:nvPr/>
        </p:nvSpPr>
        <p:spPr>
          <a:xfrm>
            <a:off x="1007608" y="6209379"/>
            <a:ext cx="7200802" cy="40011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2000">
                <a:solidFill>
                  <a:srgbClr val="FFFFFF"/>
                </a:solidFill>
                <a:latin typeface="PFDinTextCondPro-Medium"/>
                <a:ea typeface="PFDinTextCondPro-Medium"/>
                <a:cs typeface="PFDinTextCondPro-Medium"/>
                <a:sym typeface="PFDinTextCondPro-Medium"/>
              </a:defRPr>
            </a:pPr>
            <a:r>
              <a:rPr lang="ru-RU" sz="2000" smtClean="0"/>
              <a:t>2</a:t>
            </a:r>
            <a:r>
              <a:rPr lang="en-US" sz="2000" smtClean="0"/>
              <a:t> </a:t>
            </a:r>
            <a:r>
              <a:rPr lang="ru-RU" sz="2000" dirty="0" smtClean="0"/>
              <a:t>квартал 2019 года</a:t>
            </a:r>
            <a:endParaRPr sz="2000" dirty="0"/>
          </a:p>
        </p:txBody>
      </p:sp>
    </p:spTree>
    <p:extLst>
      <p:ext uri="{BB962C8B-B14F-4D97-AF65-F5344CB8AC3E}">
        <p14:creationId xmlns:p14="http://schemas.microsoft.com/office/powerpoint/2010/main" val="24492077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10</a:t>
            </a:fld>
            <a:endParaRPr lang="ru-RU"/>
          </a:p>
        </p:txBody>
      </p:sp>
      <p:sp>
        <p:nvSpPr>
          <p:cNvPr id="4" name="Заголовок 3"/>
          <p:cNvSpPr>
            <a:spLocks noGrp="1"/>
          </p:cNvSpPr>
          <p:nvPr>
            <p:ph type="title"/>
          </p:nvPr>
        </p:nvSpPr>
        <p:spPr>
          <a:xfrm>
            <a:off x="893049" y="3530591"/>
            <a:ext cx="6904471" cy="460296"/>
          </a:xfrm>
        </p:spPr>
        <p:txBody>
          <a:bodyPr/>
          <a:lstStyle/>
          <a:p>
            <a:r>
              <a:rPr lang="ru-RU" dirty="0" smtClean="0"/>
              <a:t>СТРУКТУРА АКЦИОНЕРНОГО КАПИТАЛА</a:t>
            </a:r>
            <a:endParaRPr lang="ru-RU" dirty="0"/>
          </a:p>
        </p:txBody>
      </p:sp>
    </p:spTree>
    <p:extLst>
      <p:ext uri="{BB962C8B-B14F-4D97-AF65-F5344CB8AC3E}">
        <p14:creationId xmlns:p14="http://schemas.microsoft.com/office/powerpoint/2010/main" val="75030812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135" name="Прямоугольник 134"/>
          <p:cNvSpPr/>
          <p:nvPr/>
        </p:nvSpPr>
        <p:spPr>
          <a:xfrm>
            <a:off x="542611" y="2380727"/>
            <a:ext cx="8199456" cy="307766"/>
          </a:xfrm>
          <a:prstGeom prst="rect">
            <a:avLst/>
          </a:prstGeom>
        </p:spPr>
        <p:txBody>
          <a:bodyPr wrap="square" lIns="91429" tIns="45715" rIns="91429" bIns="45715">
            <a:spAutoFit/>
          </a:bodyPr>
          <a:lstStyle/>
          <a:p>
            <a:pPr algn="ctr" defTabSz="913997"/>
            <a:r>
              <a:rPr lang="ru-RU" altLang="ru-RU" sz="1400" kern="1200" dirty="0">
                <a:solidFill>
                  <a:schemeClr val="tx1"/>
                </a:solidFill>
                <a:latin typeface="PF Din Text Cond Pro Light"/>
              </a:rPr>
              <a:t>Статистическая информация об акционерах ПАО «МРСК Юга» на </a:t>
            </a:r>
            <a:r>
              <a:rPr lang="ru-RU" altLang="ru-RU" sz="1400" kern="1200" dirty="0" smtClean="0">
                <a:solidFill>
                  <a:schemeClr val="tx1"/>
                </a:solidFill>
                <a:latin typeface="PF Din Text Cond Pro Light"/>
              </a:rPr>
              <a:t>30.06.2019</a:t>
            </a:r>
          </a:p>
        </p:txBody>
      </p:sp>
      <p:sp>
        <p:nvSpPr>
          <p:cNvPr id="3" name="Номер слайда 2"/>
          <p:cNvSpPr>
            <a:spLocks noGrp="1"/>
          </p:cNvSpPr>
          <p:nvPr>
            <p:ph type="sldNum" sz="quarter" idx="2"/>
          </p:nvPr>
        </p:nvSpPr>
        <p:spPr/>
        <p:txBody>
          <a:bodyPr/>
          <a:lstStyle/>
          <a:p>
            <a:fld id="{86CB4B4D-7CA3-9044-876B-883B54F8677D}" type="slidenum">
              <a:rPr lang="ru-RU" smtClean="0"/>
              <a:pPr/>
              <a:t>11</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СТРУКТУРА АКЦИОНЕРНОГО КАПИТАЛА</a:t>
            </a:r>
            <a:endParaRPr lang="ru-RU" dirty="0"/>
          </a:p>
        </p:txBody>
      </p:sp>
      <p:sp>
        <p:nvSpPr>
          <p:cNvPr id="178" name="Оформление сносок"/>
          <p:cNvSpPr txBox="1"/>
          <p:nvPr/>
        </p:nvSpPr>
        <p:spPr>
          <a:xfrm>
            <a:off x="4360985" y="6199279"/>
            <a:ext cx="438108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910238" eaLnBrk="1" hangingPunct="1">
              <a:spcBef>
                <a:spcPts val="600"/>
              </a:spcBef>
              <a:defRPr sz="1200" i="1">
                <a:solidFill>
                  <a:srgbClr val="A7A7A7"/>
                </a:solidFill>
                <a:latin typeface="PFDinTextCondPro-Light" panose="02000000000000000000" pitchFamily="2" charset="0"/>
                <a:ea typeface="PFDinTextCondPro-Regular"/>
                <a:cs typeface="PFDinTextCondPro-Regular"/>
              </a:defRPr>
            </a:lvl1pPr>
          </a:lstStyle>
          <a:p>
            <a:r>
              <a:rPr lang="ru-RU" dirty="0" smtClean="0"/>
              <a:t>*От общего количества размещенных акций ПАО «МРСК Юга»</a:t>
            </a:r>
            <a:endParaRPr dirty="0"/>
          </a:p>
        </p:txBody>
      </p:sp>
      <p:graphicFrame>
        <p:nvGraphicFramePr>
          <p:cNvPr id="50" name="Group 675"/>
          <p:cNvGraphicFramePr>
            <a:graphicFrameLocks/>
          </p:cNvGraphicFramePr>
          <p:nvPr>
            <p:extLst>
              <p:ext uri="{D42A27DB-BD31-4B8C-83A1-F6EECF244321}">
                <p14:modId xmlns:p14="http://schemas.microsoft.com/office/powerpoint/2010/main" val="2505354818"/>
              </p:ext>
            </p:extLst>
          </p:nvPr>
        </p:nvGraphicFramePr>
        <p:xfrm>
          <a:off x="482320" y="2723207"/>
          <a:ext cx="8414389" cy="3352476"/>
        </p:xfrm>
        <a:graphic>
          <a:graphicData uri="http://schemas.openxmlformats.org/drawingml/2006/table">
            <a:tbl>
              <a:tblPr/>
              <a:tblGrid>
                <a:gridCol w="3305908">
                  <a:extLst>
                    <a:ext uri="{9D8B030D-6E8A-4147-A177-3AD203B41FA5}">
                      <a16:colId xmlns:a16="http://schemas.microsoft.com/office/drawing/2014/main" val="20000"/>
                    </a:ext>
                  </a:extLst>
                </a:gridCol>
                <a:gridCol w="1336430">
                  <a:extLst>
                    <a:ext uri="{9D8B030D-6E8A-4147-A177-3AD203B41FA5}">
                      <a16:colId xmlns:a16="http://schemas.microsoft.com/office/drawing/2014/main" val="20001"/>
                    </a:ext>
                  </a:extLst>
                </a:gridCol>
                <a:gridCol w="1768510">
                  <a:extLst>
                    <a:ext uri="{9D8B030D-6E8A-4147-A177-3AD203B41FA5}">
                      <a16:colId xmlns:a16="http://schemas.microsoft.com/office/drawing/2014/main" val="20002"/>
                    </a:ext>
                  </a:extLst>
                </a:gridCol>
                <a:gridCol w="2003541">
                  <a:extLst>
                    <a:ext uri="{9D8B030D-6E8A-4147-A177-3AD203B41FA5}">
                      <a16:colId xmlns:a16="http://schemas.microsoft.com/office/drawing/2014/main" val="20003"/>
                    </a:ext>
                  </a:extLst>
                </a:gridCol>
              </a:tblGrid>
              <a:tr h="777813">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dirty="0" smtClean="0">
                          <a:ln>
                            <a:noFill/>
                          </a:ln>
                          <a:solidFill>
                            <a:schemeClr val="bg1">
                              <a:lumMod val="95000"/>
                            </a:schemeClr>
                          </a:solidFill>
                          <a:uFillTx/>
                          <a:latin typeface="PF Din Text Cond Pro Light"/>
                          <a:ea typeface="+mj-ea"/>
                          <a:cs typeface="+mj-cs"/>
                          <a:sym typeface="Calibri"/>
                        </a:rPr>
                        <a:t>Тип держателя акций</a:t>
                      </a:r>
                    </a:p>
                  </a:txBody>
                  <a:tcPr marL="36002" marR="36002" marT="15990" marB="15990" anchor="ctr" horzOverflow="overflow">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noProof="0" dirty="0" smtClean="0">
                          <a:ln>
                            <a:noFill/>
                          </a:ln>
                          <a:solidFill>
                            <a:schemeClr val="bg1">
                              <a:lumMod val="95000"/>
                            </a:schemeClr>
                          </a:solidFill>
                          <a:uFillTx/>
                          <a:latin typeface="PF Din Text Cond Pro Light"/>
                          <a:ea typeface="+mj-ea"/>
                          <a:cs typeface="+mj-cs"/>
                          <a:sym typeface="Calibri"/>
                        </a:rPr>
                        <a:t>Количество акционеров Общества</a:t>
                      </a:r>
                    </a:p>
                  </a:txBody>
                  <a:tcPr marL="36000" marR="36000" marT="16002" marB="16002"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noProof="0" dirty="0" smtClean="0">
                          <a:ln>
                            <a:noFill/>
                          </a:ln>
                          <a:solidFill>
                            <a:schemeClr val="bg1">
                              <a:lumMod val="95000"/>
                            </a:schemeClr>
                          </a:solidFill>
                          <a:uFillTx/>
                          <a:latin typeface="PF Din Text Cond Pro Light"/>
                          <a:ea typeface="+mj-ea"/>
                          <a:cs typeface="+mj-cs"/>
                          <a:sym typeface="Calibri"/>
                        </a:rPr>
                        <a:t>Количество акций, шт.</a:t>
                      </a:r>
                    </a:p>
                  </a:txBody>
                  <a:tcPr marL="36000" marR="36000" marT="16002" marB="16002"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1" i="0" u="none" strike="noStrike" kern="1200" cap="none" spc="0" baseline="0" noProof="0" dirty="0" smtClean="0">
                          <a:ln>
                            <a:noFill/>
                          </a:ln>
                          <a:solidFill>
                            <a:schemeClr val="bg1">
                              <a:lumMod val="95000"/>
                            </a:schemeClr>
                          </a:solidFill>
                          <a:uFillTx/>
                          <a:latin typeface="PF Din Text Cond Pro Light"/>
                          <a:ea typeface="+mj-ea"/>
                          <a:cs typeface="+mj-cs"/>
                          <a:sym typeface="Calibri"/>
                        </a:rPr>
                        <a:t>Доля, принадлежащая акционеру, %*</a:t>
                      </a:r>
                    </a:p>
                  </a:txBody>
                  <a:tcPr marL="36000" marR="36000" marT="16002" marB="16002" anchor="ctr" horzOverflow="overflow">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8922">
                <a:tc>
                  <a:txBody>
                    <a:bodyPr/>
                    <a:lstStyle/>
                    <a:p>
                      <a:pPr marL="22225" marR="0" indent="-22225" algn="l" defTabSz="956360" rtl="0" eaLnBrk="1"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Владельцы – физические лица</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9141</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1 409 560 415</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1,72</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378922">
                <a:tc>
                  <a:txBody>
                    <a:bodyPr/>
                    <a:lstStyle/>
                    <a:p>
                      <a:pPr marL="22225" marR="0" lvl="0" indent="-22225" algn="ctr" defTabSz="956360" rtl="0" eaLnBrk="1" fontAlgn="auto" latinLnBrk="0" hangingPunct="1">
                        <a:lnSpc>
                          <a:spcPct val="115000"/>
                        </a:lnSpc>
                        <a:spcBef>
                          <a:spcPts val="0"/>
                        </a:spcBef>
                        <a:spcAft>
                          <a:spcPts val="0"/>
                        </a:spcAft>
                        <a:buClrTx/>
                        <a:buSzTx/>
                        <a:buFontTx/>
                        <a:buNone/>
                        <a:tabLst/>
                        <a:defRPr/>
                      </a:pPr>
                      <a:r>
                        <a:rPr lang="ru-RU" sz="1200" b="0" i="1" u="none" strike="noStrike" kern="1200" cap="none" spc="0" baseline="0" dirty="0" smtClean="0">
                          <a:ln>
                            <a:noFill/>
                          </a:ln>
                          <a:solidFill>
                            <a:schemeClr val="tx1"/>
                          </a:solidFill>
                          <a:uFillTx/>
                          <a:latin typeface="PF Din Text Cond Pro Light"/>
                          <a:ea typeface="+mj-ea"/>
                          <a:cs typeface="+mj-cs"/>
                          <a:sym typeface="Calibri"/>
                        </a:rPr>
                        <a:t>в том числе - нерезиденты</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39</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10 511 352</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0,013</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7094">
                <a:tc>
                  <a:txBody>
                    <a:bodyPr/>
                    <a:lstStyle/>
                    <a:p>
                      <a:pPr marL="22225" marR="0" indent="-22225" algn="l" defTabSz="956360" rtl="0" eaLnBrk="1"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Владельцы – юридические лица</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93</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mp Pro Medium"/>
                          <a:ea typeface="+mj-ea"/>
                          <a:cs typeface="+mj-cs"/>
                          <a:sym typeface="Calibri"/>
                        </a:rPr>
                        <a:t> </a:t>
                      </a:r>
                      <a:r>
                        <a:rPr lang="ru-RU" sz="1200" b="0" i="0" u="none" strike="noStrike" kern="1200" cap="none" spc="0" baseline="0" dirty="0" smtClean="0">
                          <a:ln>
                            <a:noFill/>
                          </a:ln>
                          <a:solidFill>
                            <a:schemeClr val="tx1"/>
                          </a:solidFill>
                          <a:uFillTx/>
                          <a:latin typeface="PF Din Text Comp Pro Medium"/>
                          <a:ea typeface="+mj-ea"/>
                          <a:cs typeface="+mj-cs"/>
                          <a:sym typeface="Calibri"/>
                        </a:rPr>
                        <a:t>80 630 035 010,30</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mp Pro Medium"/>
                          <a:ea typeface="+mj-ea"/>
                          <a:cs typeface="+mj-cs"/>
                          <a:sym typeface="Calibri"/>
                        </a:rPr>
                        <a:t>98,28</a:t>
                      </a:r>
                      <a:endParaRPr lang="ru-RU" sz="1200" b="0" i="0" u="none" strike="noStrike" kern="1200" cap="none" spc="0" baseline="0" dirty="0">
                        <a:ln>
                          <a:noFill/>
                        </a:ln>
                        <a:solidFill>
                          <a:schemeClr val="tx1"/>
                        </a:solidFill>
                        <a:uFillTx/>
                        <a:latin typeface="PF Din Text Comp Pro Medium"/>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378922">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1" u="none" strike="noStrike" kern="1200" cap="none" spc="0" baseline="0" dirty="0" smtClean="0">
                          <a:ln>
                            <a:noFill/>
                          </a:ln>
                          <a:solidFill>
                            <a:schemeClr val="tx1"/>
                          </a:solidFill>
                          <a:uFillTx/>
                          <a:latin typeface="PF Din Text Cond Pro Light"/>
                          <a:ea typeface="+mj-ea"/>
                          <a:cs typeface="+mj-cs"/>
                          <a:sym typeface="Calibri"/>
                        </a:rPr>
                        <a:t>в том числе - нерезиденты</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10</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14 679 891</a:t>
                      </a: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0,018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2959">
                <a:tc>
                  <a:txBody>
                    <a:bodyPr/>
                    <a:lstStyle/>
                    <a:p>
                      <a:pPr marL="22225" marR="0" indent="-22225" algn="l" defTabSz="956360" rtl="0" eaLnBrk="1" latinLnBrk="0" hangingPunct="1">
                        <a:lnSpc>
                          <a:spcPct val="115000"/>
                        </a:lnSpc>
                        <a:spcBef>
                          <a:spcPts val="0"/>
                        </a:spcBef>
                        <a:spcAft>
                          <a:spcPts val="0"/>
                        </a:spcAft>
                        <a:buClrTx/>
                        <a:buSzTx/>
                        <a:buFontTx/>
                        <a:buNone/>
                        <a:tabLst/>
                      </a:pPr>
                      <a:r>
                        <a:rPr lang="ru-RU" sz="1200" b="0" i="1" u="none" strike="noStrike" kern="1200" cap="none" spc="0" baseline="0" dirty="0" smtClean="0">
                          <a:ln>
                            <a:noFill/>
                          </a:ln>
                          <a:solidFill>
                            <a:schemeClr val="tx1"/>
                          </a:solidFill>
                          <a:uFillTx/>
                          <a:latin typeface="PF Din Text Cond Pro Light"/>
                          <a:ea typeface="+mj-ea"/>
                          <a:cs typeface="+mj-cs"/>
                          <a:sym typeface="Calibri"/>
                        </a:rPr>
                        <a:t>              Государство</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1</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69 125 536 </a:t>
                      </a: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0,08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5"/>
                  </a:ext>
                </a:extLst>
              </a:tr>
              <a:tr h="378922">
                <a:tc>
                  <a:txBody>
                    <a:bodyPr/>
                    <a:lstStyle/>
                    <a:p>
                      <a:pPr marL="22225" marR="0" indent="-22225" algn="ctr" defTabSz="956360" rtl="0" eaLnBrk="1" latinLnBrk="0" hangingPunct="1">
                        <a:lnSpc>
                          <a:spcPct val="115000"/>
                        </a:lnSpc>
                        <a:spcBef>
                          <a:spcPts val="0"/>
                        </a:spcBef>
                        <a:spcAft>
                          <a:spcPts val="0"/>
                        </a:spcAft>
                        <a:buClrTx/>
                        <a:buSzTx/>
                        <a:buFontTx/>
                        <a:buNone/>
                        <a:tabLst/>
                      </a:pPr>
                      <a:r>
                        <a:rPr lang="ru-RU" sz="1200" b="0" i="1" u="none" strike="noStrike" kern="1200" cap="none" spc="0" baseline="0" dirty="0" smtClean="0">
                          <a:ln>
                            <a:noFill/>
                          </a:ln>
                          <a:solidFill>
                            <a:schemeClr val="tx1"/>
                          </a:solidFill>
                          <a:uFillTx/>
                          <a:latin typeface="PF Din Text Cond Pro Light"/>
                          <a:ea typeface="+mj-ea"/>
                          <a:cs typeface="+mj-cs"/>
                          <a:sym typeface="Calibri"/>
                        </a:rPr>
                        <a:t>Счета неустановленных лиц</a:t>
                      </a:r>
                      <a:endParaRPr lang="ru-RU" sz="1200" b="0" i="1"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1</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5 243 </a:t>
                      </a:r>
                      <a:r>
                        <a:rPr lang="ru-RU" sz="1200" b="0" i="0" u="none" strike="noStrike" kern="1200" cap="none" spc="0" baseline="0" dirty="0" smtClean="0">
                          <a:ln>
                            <a:noFill/>
                          </a:ln>
                          <a:solidFill>
                            <a:schemeClr val="tx1"/>
                          </a:solidFill>
                          <a:uFillTx/>
                          <a:latin typeface="PF Din Text Cond Pro Light"/>
                          <a:ea typeface="+mj-ea"/>
                          <a:cs typeface="+mj-cs"/>
                          <a:sym typeface="Calibri"/>
                        </a:rPr>
                        <a:t>855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0,006 </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8922">
                <a:tc>
                  <a:txBody>
                    <a:bodyPr/>
                    <a:lstStyle/>
                    <a:p>
                      <a:pPr marL="22225" marR="0" indent="-22225" algn="ctr" defTabSz="956360" rtl="0" eaLnBrk="1"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ВСЕГО</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53911" marR="53911" marT="0" marB="0" anchor="ctr">
                    <a:lnL w="12700" cap="flat" cmpd="sng" algn="ctr">
                      <a:no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smtClean="0">
                          <a:ln>
                            <a:noFill/>
                          </a:ln>
                          <a:solidFill>
                            <a:schemeClr val="tx1"/>
                          </a:solidFill>
                          <a:uFillTx/>
                          <a:latin typeface="PF Din Text Cond Pro Light"/>
                          <a:ea typeface="+mj-ea"/>
                          <a:cs typeface="+mj-cs"/>
                          <a:sym typeface="Calibri"/>
                        </a:rPr>
                        <a:t>9234</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lvl="0" indent="-22225" algn="ctr" defTabSz="956360" rtl="0" eaLnBrk="1" fontAlgn="ctr" latinLnBrk="0" hangingPunct="1">
                        <a:lnSpc>
                          <a:spcPct val="115000"/>
                        </a:lnSpc>
                        <a:spcBef>
                          <a:spcPts val="0"/>
                        </a:spcBef>
                        <a:spcAft>
                          <a:spcPts val="0"/>
                        </a:spcAft>
                        <a:buClrTx/>
                        <a:buSzTx/>
                        <a:buFontTx/>
                        <a:buNone/>
                        <a:tabLst/>
                        <a:defRPr/>
                      </a:pPr>
                      <a:r>
                        <a:rPr lang="ru-RU" sz="1200" b="0" i="0" u="none" strike="noStrike" kern="1200" cap="none" spc="0" baseline="0" dirty="0" smtClean="0">
                          <a:ln>
                            <a:noFill/>
                          </a:ln>
                          <a:solidFill>
                            <a:schemeClr val="tx1"/>
                          </a:solidFill>
                          <a:uFillTx/>
                          <a:latin typeface="PF Din Text Cond Pro Light"/>
                          <a:ea typeface="+mj-ea"/>
                          <a:cs typeface="+mj-cs"/>
                          <a:sym typeface="Calibri"/>
                        </a:rPr>
                        <a:t>82 039 595 425,30</a:t>
                      </a:r>
                      <a:endParaRPr lang="ru-RU" sz="1200" b="0" i="0" u="none" strike="noStrike" kern="1200" cap="none" spc="0" baseline="0" dirty="0">
                        <a:ln>
                          <a:noFill/>
                        </a:ln>
                        <a:solidFill>
                          <a:schemeClr val="tx1"/>
                        </a:solidFill>
                        <a:uFillTx/>
                        <a:latin typeface="PF Din Text Cond Pro Light"/>
                        <a:ea typeface="+mj-ea"/>
                        <a:cs typeface="+mj-cs"/>
                        <a:sym typeface="Calibri"/>
                      </a:endParaRPr>
                    </a:p>
                  </a:txBody>
                  <a:tcPr marL="36002" marR="36002" marT="15990" marB="1599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2225" marR="0" indent="-22225" algn="ctr" defTabSz="956360" rtl="0" eaLnBrk="1" fontAlgn="ctr" latinLnBrk="0" hangingPunct="1">
                        <a:lnSpc>
                          <a:spcPct val="115000"/>
                        </a:lnSpc>
                        <a:spcBef>
                          <a:spcPts val="0"/>
                        </a:spcBef>
                        <a:spcAft>
                          <a:spcPts val="0"/>
                        </a:spcAft>
                        <a:buClrTx/>
                        <a:buSzTx/>
                        <a:buFontTx/>
                        <a:buNone/>
                        <a:tabLst/>
                      </a:pPr>
                      <a:r>
                        <a:rPr lang="ru-RU" sz="1200" b="0" i="0" u="none" strike="noStrike" kern="1200" cap="none" spc="0" baseline="0" dirty="0">
                          <a:ln>
                            <a:noFill/>
                          </a:ln>
                          <a:solidFill>
                            <a:schemeClr val="tx1"/>
                          </a:solidFill>
                          <a:uFillTx/>
                          <a:latin typeface="PF Din Text Cond Pro Light"/>
                          <a:ea typeface="+mj-ea"/>
                          <a:cs typeface="+mj-cs"/>
                          <a:sym typeface="Calibri"/>
                        </a:rPr>
                        <a:t>100 </a:t>
                      </a:r>
                    </a:p>
                  </a:txBody>
                  <a:tcPr marL="9525" marR="9525" marT="9525" marB="9525"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2575859977"/>
                  </a:ext>
                </a:extLst>
              </a:tr>
            </a:tbl>
          </a:graphicData>
        </a:graphic>
      </p:graphicFrame>
      <p:sp>
        <p:nvSpPr>
          <p:cNvPr id="52" name="Rectangle 6"/>
          <p:cNvSpPr>
            <a:spLocks noChangeArrowheads="1"/>
          </p:cNvSpPr>
          <p:nvPr/>
        </p:nvSpPr>
        <p:spPr bwMode="auto">
          <a:xfrm>
            <a:off x="411983" y="1072905"/>
            <a:ext cx="8488882"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ru-RU" sz="1100" kern="1200" dirty="0">
                <a:latin typeface="PF Din Text Cond Pro Light"/>
                <a:cs typeface="+mj-cs"/>
              </a:rPr>
              <a:t>23 мая 2019 года Банком России зарегистрирован дополнительный выпуск ценных бумаг ПАО «МРСК Юга» (регистрационный номер - 1-01-34956-Е). Вид ценных бумаг – акции обыкновенные именные бездокументарные. Количество ценных бумаг дополнительного выпуска – 19 963 551 259 штук. </a:t>
            </a:r>
          </a:p>
          <a:p>
            <a:pPr algn="just">
              <a:buNone/>
            </a:pPr>
            <a:r>
              <a:rPr lang="ru-RU" sz="1100" kern="1200" dirty="0">
                <a:latin typeface="PF Din Text Cond Pro Light"/>
                <a:cs typeface="+mj-cs"/>
              </a:rPr>
              <a:t>На </a:t>
            </a:r>
            <a:r>
              <a:rPr lang="ru-RU" sz="1100" kern="1200" dirty="0" smtClean="0">
                <a:latin typeface="PF Din Text Cond Pro Light"/>
                <a:cs typeface="+mj-cs"/>
              </a:rPr>
              <a:t>30.06.2019 </a:t>
            </a:r>
            <a:r>
              <a:rPr lang="ru-RU" sz="1100" kern="1200" dirty="0">
                <a:latin typeface="PF Din Text Cond Pro Light"/>
                <a:cs typeface="+mj-cs"/>
              </a:rPr>
              <a:t>эмитент осуществил размещение 13 000 538 248,30 штук обыкновенных именных бездокументарных акций по дополнительной эмиссии (государственный регистрационный номер: 1-01-34956-Е от 23.05.2019г.), приобретенных акционерами Общества в рамках реализации преимущественного права. Общее количество размещенных акций Общества </a:t>
            </a:r>
            <a:r>
              <a:rPr lang="ru-RU" sz="1100" kern="1200">
                <a:latin typeface="PF Din Text Cond Pro Light"/>
                <a:cs typeface="+mj-cs"/>
              </a:rPr>
              <a:t>на </a:t>
            </a:r>
            <a:r>
              <a:rPr lang="ru-RU" sz="1100" kern="1200" smtClean="0">
                <a:latin typeface="PF Din Text Cond Pro Light"/>
                <a:cs typeface="+mj-cs"/>
              </a:rPr>
              <a:t>30.06.2019 </a:t>
            </a:r>
            <a:r>
              <a:rPr lang="ru-RU" sz="1100" kern="1200" dirty="0">
                <a:latin typeface="PF Din Text Cond Pro Light"/>
                <a:cs typeface="+mj-cs"/>
              </a:rPr>
              <a:t>составило 82 039 595 425,30 </a:t>
            </a:r>
            <a:r>
              <a:rPr lang="ru-RU" sz="1100" kern="1200" dirty="0" smtClean="0">
                <a:latin typeface="PF Din Text Cond Pro Light"/>
                <a:cs typeface="+mj-cs"/>
              </a:rPr>
              <a:t>штук.</a:t>
            </a:r>
            <a:endParaRPr lang="ru-RU" altLang="ru-RU" sz="1100" dirty="0" smtClean="0">
              <a:latin typeface="PF Din Text Cond Pro Light"/>
            </a:endParaRPr>
          </a:p>
        </p:txBody>
      </p:sp>
    </p:spTree>
    <p:extLst>
      <p:ext uri="{BB962C8B-B14F-4D97-AF65-F5344CB8AC3E}">
        <p14:creationId xmlns:p14="http://schemas.microsoft.com/office/powerpoint/2010/main" val="109047002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latin typeface="Arial Narrow" panose="020B0606020202030204" pitchFamily="34" charset="0"/>
            </a:endParaRPr>
          </a:p>
        </p:txBody>
      </p:sp>
      <p:sp>
        <p:nvSpPr>
          <p:cNvPr id="4" name="Номер слайда 3"/>
          <p:cNvSpPr>
            <a:spLocks noGrp="1"/>
          </p:cNvSpPr>
          <p:nvPr>
            <p:ph type="sldNum" sz="quarter" idx="2"/>
          </p:nvPr>
        </p:nvSpPr>
        <p:spPr/>
        <p:txBody>
          <a:bodyPr/>
          <a:lstStyle/>
          <a:p>
            <a:fld id="{86CB4B4D-7CA3-9044-876B-883B54F8677D}" type="slidenum">
              <a:rPr lang="ru-RU" smtClean="0"/>
              <a:pPr/>
              <a:t>12</a:t>
            </a:fld>
            <a:endParaRPr lang="ru-RU" dirty="0"/>
          </a:p>
        </p:txBody>
      </p:sp>
      <p:sp>
        <p:nvSpPr>
          <p:cNvPr id="3" name="Заголовок 2"/>
          <p:cNvSpPr>
            <a:spLocks noGrp="1"/>
          </p:cNvSpPr>
          <p:nvPr>
            <p:ph type="title"/>
          </p:nvPr>
        </p:nvSpPr>
        <p:spPr>
          <a:xfrm>
            <a:off x="2273182" y="364437"/>
            <a:ext cx="6356470" cy="349201"/>
          </a:xfrm>
        </p:spPr>
        <p:txBody>
          <a:bodyPr>
            <a:noAutofit/>
          </a:bodyPr>
          <a:lstStyle/>
          <a:p>
            <a:r>
              <a:rPr lang="ru-RU" dirty="0"/>
              <a:t>СТРУКТУРА </a:t>
            </a:r>
            <a:r>
              <a:rPr lang="ru-RU" dirty="0" smtClean="0"/>
              <a:t>ФКЦИОНЕРНОГО КАПИТАЛА</a:t>
            </a:r>
            <a:endParaRPr lang="ru-RU" dirty="0"/>
          </a:p>
        </p:txBody>
      </p:sp>
      <mc:AlternateContent xmlns:mc="http://schemas.openxmlformats.org/markup-compatibility/2006" xmlns:cx1="http://schemas.microsoft.com/office/drawing/2015/9/8/chartex">
        <mc:Choice Requires="cx1">
          <p:graphicFrame>
            <p:nvGraphicFramePr>
              <p:cNvPr id="35" name="Диаграмма 34"/>
              <p:cNvGraphicFramePr/>
              <p:nvPr>
                <p:extLst>
                  <p:ext uri="{D42A27DB-BD31-4B8C-83A1-F6EECF244321}">
                    <p14:modId xmlns:p14="http://schemas.microsoft.com/office/powerpoint/2010/main" val="427849016"/>
                  </p:ext>
                </p:extLst>
              </p:nvPr>
            </p:nvGraphicFramePr>
            <p:xfrm>
              <a:off x="462224" y="1409687"/>
              <a:ext cx="8167427" cy="4823834"/>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5" name="Диаграмма 34"/>
              <p:cNvPicPr>
                <a:picLocks noGrp="1" noRot="1" noChangeAspect="1" noMove="1" noResize="1" noEditPoints="1" noAdjustHandles="1" noChangeArrowheads="1" noChangeShapeType="1"/>
              </p:cNvPicPr>
              <p:nvPr/>
            </p:nvPicPr>
            <p:blipFill>
              <a:blip r:embed="rId4"/>
              <a:stretch>
                <a:fillRect/>
              </a:stretch>
            </p:blipFill>
            <p:spPr>
              <a:xfrm>
                <a:off x="462224" y="1409687"/>
                <a:ext cx="8167427" cy="4823834"/>
              </a:xfrm>
              <a:prstGeom prst="rect">
                <a:avLst/>
              </a:prstGeom>
            </p:spPr>
          </p:pic>
        </mc:Fallback>
      </mc:AlternateContent>
      <p:graphicFrame>
        <p:nvGraphicFramePr>
          <p:cNvPr id="37" name="Диаграмма 36"/>
          <p:cNvGraphicFramePr/>
          <p:nvPr>
            <p:extLst/>
          </p:nvPr>
        </p:nvGraphicFramePr>
        <p:xfrm>
          <a:off x="5872625" y="1771415"/>
          <a:ext cx="1872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54" name="TextBox 53"/>
          <p:cNvSpPr txBox="1"/>
          <p:nvPr/>
        </p:nvSpPr>
        <p:spPr>
          <a:xfrm>
            <a:off x="834013" y="942996"/>
            <a:ext cx="7795638" cy="523220"/>
          </a:xfrm>
          <a:prstGeom prst="rect">
            <a:avLst/>
          </a:prstGeom>
          <a:noFill/>
        </p:spPr>
        <p:txBody>
          <a:bodyPr wrap="square" rtlCol="0">
            <a:spAutoFit/>
          </a:bodyPr>
          <a:lstStyle/>
          <a:p>
            <a:pPr algn="ctr"/>
            <a:r>
              <a:rPr lang="ru-RU" altLang="ru-RU" sz="1400" kern="1200" dirty="0" smtClean="0">
                <a:solidFill>
                  <a:schemeClr val="tx1"/>
                </a:solidFill>
                <a:latin typeface="PF Din Text Cond Pro Light"/>
              </a:rPr>
              <a:t>Состав </a:t>
            </a:r>
            <a:r>
              <a:rPr lang="ru-RU" altLang="ru-RU" sz="1400" kern="1200" dirty="0">
                <a:solidFill>
                  <a:schemeClr val="tx1"/>
                </a:solidFill>
                <a:latin typeface="PF Din Text Cond Pro Light"/>
              </a:rPr>
              <a:t>акционеров – владельцев более 5% уставного капитала*</a:t>
            </a:r>
            <a:br>
              <a:rPr lang="ru-RU" altLang="ru-RU" sz="1400" kern="1200" dirty="0">
                <a:solidFill>
                  <a:schemeClr val="tx1"/>
                </a:solidFill>
                <a:latin typeface="PF Din Text Cond Pro Light"/>
              </a:rPr>
            </a:br>
            <a:r>
              <a:rPr lang="ru-RU" altLang="ru-RU" sz="1400" kern="1200" dirty="0">
                <a:solidFill>
                  <a:schemeClr val="tx1"/>
                </a:solidFill>
                <a:latin typeface="PF Din Text Cond Pro Light"/>
              </a:rPr>
              <a:t>ПАО «МРСК Юга»  на </a:t>
            </a:r>
            <a:r>
              <a:rPr lang="ru-RU" altLang="ru-RU" sz="1400" kern="1200" dirty="0" smtClean="0">
                <a:solidFill>
                  <a:schemeClr val="tx1"/>
                </a:solidFill>
                <a:latin typeface="PF Din Text Cond Pro Light"/>
              </a:rPr>
              <a:t>30.06.2019</a:t>
            </a:r>
            <a:endParaRPr lang="ru-RU" sz="1400" dirty="0">
              <a:solidFill>
                <a:schemeClr val="tx1"/>
              </a:solidFill>
              <a:latin typeface="PF Din Text Cond Pro Light"/>
            </a:endParaRPr>
          </a:p>
        </p:txBody>
      </p:sp>
      <p:sp>
        <p:nvSpPr>
          <p:cNvPr id="45" name="Оформление сносок"/>
          <p:cNvSpPr txBox="1"/>
          <p:nvPr/>
        </p:nvSpPr>
        <p:spPr>
          <a:xfrm>
            <a:off x="371787" y="6319855"/>
            <a:ext cx="438108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910238" eaLnBrk="1" hangingPunct="1">
              <a:spcBef>
                <a:spcPts val="600"/>
              </a:spcBef>
              <a:defRPr sz="1200" i="1">
                <a:solidFill>
                  <a:srgbClr val="A7A7A7"/>
                </a:solidFill>
                <a:latin typeface="PFDinTextCondPro-Light" panose="02000000000000000000" pitchFamily="2" charset="0"/>
                <a:ea typeface="PFDinTextCondPro-Regular"/>
                <a:cs typeface="PFDinTextCondPro-Regular"/>
              </a:defRPr>
            </a:lvl1pPr>
          </a:lstStyle>
          <a:p>
            <a:r>
              <a:rPr lang="ru-RU" dirty="0" smtClean="0"/>
              <a:t>*От общего количества размещенных акций ПАО «МРСК Юга»</a:t>
            </a:r>
            <a:endParaRPr dirty="0"/>
          </a:p>
        </p:txBody>
      </p:sp>
    </p:spTree>
    <p:extLst>
      <p:ext uri="{BB962C8B-B14F-4D97-AF65-F5344CB8AC3E}">
        <p14:creationId xmlns:p14="http://schemas.microsoft.com/office/powerpoint/2010/main" val="46576881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13</a:t>
            </a:fld>
            <a:endParaRPr lang="ru-RU"/>
          </a:p>
        </p:txBody>
      </p:sp>
      <p:sp>
        <p:nvSpPr>
          <p:cNvPr id="4" name="Заголовок 3"/>
          <p:cNvSpPr>
            <a:spLocks noGrp="1"/>
          </p:cNvSpPr>
          <p:nvPr>
            <p:ph type="title"/>
          </p:nvPr>
        </p:nvSpPr>
        <p:spPr/>
        <p:txBody>
          <a:bodyPr/>
          <a:lstStyle/>
          <a:p>
            <a:r>
              <a:rPr lang="ru-RU" dirty="0" smtClean="0"/>
              <a:t>ФОНДОВЫЙ РЫНОК</a:t>
            </a:r>
            <a:endParaRPr lang="ru-RU" dirty="0"/>
          </a:p>
        </p:txBody>
      </p:sp>
    </p:spTree>
    <p:extLst>
      <p:ext uri="{BB962C8B-B14F-4D97-AF65-F5344CB8AC3E}">
        <p14:creationId xmlns:p14="http://schemas.microsoft.com/office/powerpoint/2010/main" val="43562309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14</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ФОНДОВЫЙ РЫНОК</a:t>
            </a:r>
            <a:endParaRPr lang="ru-RU" dirty="0"/>
          </a:p>
        </p:txBody>
      </p:sp>
      <p:sp>
        <p:nvSpPr>
          <p:cNvPr id="52" name="Rectangle 6"/>
          <p:cNvSpPr>
            <a:spLocks noChangeArrowheads="1"/>
          </p:cNvSpPr>
          <p:nvPr/>
        </p:nvSpPr>
        <p:spPr bwMode="auto">
          <a:xfrm>
            <a:off x="411983" y="932229"/>
            <a:ext cx="8488882" cy="15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buNone/>
              <a:defRPr/>
            </a:pPr>
            <a:r>
              <a:rPr lang="ru-RU" altLang="ru-RU" sz="1100" kern="1200" dirty="0">
                <a:latin typeface="PF Din Text Cond Pro Light"/>
                <a:cs typeface="+mj-cs"/>
              </a:rPr>
              <a:t>Акции ПАО «МРСК Юга» допущены к обращению с 03.07.2008 года. </a:t>
            </a:r>
          </a:p>
          <a:p>
            <a:pPr lvl="0" algn="just">
              <a:buNone/>
              <a:defRPr/>
            </a:pPr>
            <a:r>
              <a:rPr lang="ru-RU" altLang="ru-RU" sz="1100" kern="1200" dirty="0">
                <a:latin typeface="PF Din Text Cond Pro Light"/>
                <a:cs typeface="+mj-cs"/>
              </a:rPr>
              <a:t>До 19.12.2011 (дата реорганизации ОАО «РТС») акции ПАО «МРСК Юга» обращались на ОАО «РТС» без прохождения процедуры листинга в двух режимах - «Т+0» (</a:t>
            </a:r>
            <a:r>
              <a:rPr lang="ru-RU" altLang="ru-RU" sz="1100" kern="1200" dirty="0" err="1">
                <a:latin typeface="PF Din Text Cond Pro Light"/>
                <a:cs typeface="+mj-cs"/>
              </a:rPr>
              <a:t>тикер</a:t>
            </a:r>
            <a:r>
              <a:rPr lang="ru-RU" altLang="ru-RU" sz="1100" kern="1200" dirty="0">
                <a:latin typeface="PF Din Text Cond Pro Light"/>
                <a:cs typeface="+mj-cs"/>
              </a:rPr>
              <a:t> - MRKYG) и «RTS </a:t>
            </a:r>
            <a:r>
              <a:rPr lang="ru-RU" altLang="ru-RU" sz="1100" kern="1200" dirty="0" err="1">
                <a:latin typeface="PF Din Text Cond Pro Light"/>
                <a:cs typeface="+mj-cs"/>
              </a:rPr>
              <a:t>Classica</a:t>
            </a:r>
            <a:r>
              <a:rPr lang="ru-RU" altLang="ru-RU" sz="1100" kern="1200" dirty="0">
                <a:latin typeface="PF Din Text Cond Pro Light"/>
                <a:cs typeface="+mj-cs"/>
              </a:rPr>
              <a:t>» (</a:t>
            </a:r>
            <a:r>
              <a:rPr lang="ru-RU" altLang="ru-RU" sz="1100" kern="1200" dirty="0" err="1">
                <a:latin typeface="PF Din Text Cond Pro Light"/>
                <a:cs typeface="+mj-cs"/>
              </a:rPr>
              <a:t>тикер</a:t>
            </a:r>
            <a:r>
              <a:rPr lang="ru-RU" altLang="ru-RU" sz="1100" kern="1200" dirty="0">
                <a:latin typeface="PF Din Text Cond Pro Light"/>
                <a:cs typeface="+mj-cs"/>
              </a:rPr>
              <a:t> - MRKY). </a:t>
            </a:r>
          </a:p>
          <a:p>
            <a:pPr lvl="0" algn="just">
              <a:buNone/>
              <a:defRPr/>
            </a:pPr>
            <a:r>
              <a:rPr lang="ru-RU" altLang="ru-RU" sz="1100" kern="1200" dirty="0">
                <a:latin typeface="PF Din Text Cond Pro Light"/>
                <a:cs typeface="+mj-cs"/>
              </a:rPr>
              <a:t>С 12.07.2010 акции торгуются на ПАО Московская биржа: с 12.07.2010 по 08.06.2013 - в Котировальном списке «Б» (</a:t>
            </a:r>
            <a:r>
              <a:rPr lang="ru-RU" altLang="ru-RU" sz="1100" kern="1200" dirty="0" err="1">
                <a:latin typeface="PF Din Text Cond Pro Light"/>
                <a:cs typeface="+mj-cs"/>
              </a:rPr>
              <a:t>тикер</a:t>
            </a:r>
            <a:r>
              <a:rPr lang="ru-RU" altLang="ru-RU" sz="1100" kern="1200" dirty="0">
                <a:latin typeface="PF Din Text Cond Pro Light"/>
                <a:cs typeface="+mj-cs"/>
              </a:rPr>
              <a:t> до 20.11.2011 включительно – MRKA, с 21.11.2011 – MRKY);</a:t>
            </a:r>
            <a:r>
              <a:rPr lang="ru-RU" sz="1100" kern="1200" dirty="0">
                <a:latin typeface="PF Din Text Cond Pro Light"/>
                <a:cs typeface="+mj-cs"/>
              </a:rPr>
              <a:t> с 09.06.2013, в соответствии с Правилами листинга ЗАО «ФБ ММВБ», утв. Советом директоров ЗАО "ФБ ММВБ" 31.12.2013, акции Общества включены во второй уровень Списка ценных бумаг, допущенных к торгам в ПАО Московская биржа; с 26.02.2018 акции ПАО «МРСК Юга» переведены в раздел «Третий уровень» Списка ценных бумаг, допущенных к торгам на ПАО Московская Биржа.</a:t>
            </a:r>
          </a:p>
          <a:p>
            <a:pPr lvl="0" algn="just">
              <a:buNone/>
              <a:defRPr/>
            </a:pPr>
            <a:r>
              <a:rPr lang="ru-RU" altLang="ru-RU" sz="1100" kern="1200" dirty="0">
                <a:latin typeface="PF Din Text Cond Pro Light"/>
                <a:cs typeface="+mj-cs"/>
              </a:rPr>
              <a:t>Рыночная капитализация Общества </a:t>
            </a:r>
            <a:r>
              <a:rPr lang="ru-RU" altLang="ru-RU" sz="1100" kern="1200" dirty="0" smtClean="0">
                <a:latin typeface="PF Din Text Cond Pro Light"/>
                <a:cs typeface="+mj-cs"/>
              </a:rPr>
              <a:t>на </a:t>
            </a:r>
            <a:r>
              <a:rPr lang="ru-RU" altLang="ru-RU" sz="1100" kern="1200" dirty="0">
                <a:latin typeface="PF Din Text Cond Pro Light"/>
                <a:cs typeface="+mj-cs"/>
              </a:rPr>
              <a:t>30.06.2019 по данным </a:t>
            </a:r>
            <a:r>
              <a:rPr lang="ru-RU" altLang="ru-RU" sz="1100" kern="1200" dirty="0" smtClean="0">
                <a:latin typeface="PF Din Text Cond Pro Light"/>
                <a:cs typeface="+mj-cs"/>
              </a:rPr>
              <a:t>Московской биржи </a:t>
            </a:r>
            <a:r>
              <a:rPr lang="ru-RU" altLang="ru-RU" sz="1100" kern="1200" dirty="0">
                <a:latin typeface="PF Din Text Cond Pro Light"/>
                <a:cs typeface="+mj-cs"/>
              </a:rPr>
              <a:t>составила: 4 </a:t>
            </a:r>
            <a:r>
              <a:rPr lang="ru-RU" altLang="ru-RU" sz="1100" kern="1200">
                <a:latin typeface="PF Din Text Cond Pro Light"/>
                <a:cs typeface="+mj-cs"/>
              </a:rPr>
              <a:t>701 </a:t>
            </a:r>
            <a:r>
              <a:rPr lang="ru-RU" altLang="ru-RU" sz="1100" kern="1200" smtClean="0">
                <a:latin typeface="PF Din Text Cond Pro Light"/>
                <a:cs typeface="+mj-cs"/>
              </a:rPr>
              <a:t>559 793,75 </a:t>
            </a:r>
            <a:r>
              <a:rPr lang="ru-RU" altLang="ru-RU" sz="1100" kern="1200" dirty="0">
                <a:latin typeface="PF Din Text Cond Pro Light"/>
                <a:cs typeface="+mj-cs"/>
              </a:rPr>
              <a:t>руб. </a:t>
            </a:r>
            <a:endParaRPr lang="ru-RU" sz="1100" kern="1200" dirty="0">
              <a:latin typeface="PF Din Text Cond Pro Light"/>
              <a:cs typeface="+mj-cs"/>
            </a:endParaRPr>
          </a:p>
        </p:txBody>
      </p:sp>
      <p:sp>
        <p:nvSpPr>
          <p:cNvPr id="9" name="Rectangle 7"/>
          <p:cNvSpPr>
            <a:spLocks noChangeArrowheads="1"/>
          </p:cNvSpPr>
          <p:nvPr/>
        </p:nvSpPr>
        <p:spPr bwMode="auto">
          <a:xfrm>
            <a:off x="805381" y="2649776"/>
            <a:ext cx="7913170"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ru-RU" altLang="ru-RU" sz="1100" i="0" u="none" strike="noStrike" kern="1200" cap="none" spc="0" normalizeH="0" baseline="0" noProof="0" dirty="0">
                <a:ln>
                  <a:noFill/>
                </a:ln>
                <a:effectLst/>
                <a:uLnTx/>
                <a:uFillTx/>
                <a:latin typeface="PF Din Text Cond Pro Light"/>
                <a:ea typeface="+mn-ea"/>
              </a:rPr>
              <a:t>Динамика цены 1 акции ПАО «МРСК Юга» за </a:t>
            </a:r>
            <a:r>
              <a:rPr kumimoji="0" lang="ru-RU" altLang="ru-RU" sz="1100" i="0" u="none" strike="noStrike" kern="1200" cap="none" spc="0" normalizeH="0" baseline="0" noProof="0" dirty="0" smtClean="0">
                <a:ln>
                  <a:noFill/>
                </a:ln>
                <a:effectLst/>
                <a:uLnTx/>
                <a:uFillTx/>
                <a:latin typeface="PF Din Text Cond Pro Light"/>
                <a:ea typeface="+mn-ea"/>
              </a:rPr>
              <a:t>6 месяцев 2019г</a:t>
            </a:r>
            <a:r>
              <a:rPr kumimoji="0" lang="ru-RU" altLang="ru-RU" sz="1100" i="0" u="none" strike="noStrike" kern="1200" cap="none" spc="0" normalizeH="0" baseline="0" noProof="0" dirty="0">
                <a:ln>
                  <a:noFill/>
                </a:ln>
                <a:effectLst/>
                <a:uLnTx/>
                <a:uFillTx/>
                <a:latin typeface="PF Din Text Cond Pro Light"/>
                <a:ea typeface="+mn-ea"/>
              </a:rPr>
              <a:t>. (по данным </a:t>
            </a:r>
            <a:r>
              <a:rPr kumimoji="0" lang="ru-RU" altLang="ru-RU" sz="1100" i="0" u="none" strike="noStrike" kern="1200" cap="none" spc="0" normalizeH="0" baseline="0" noProof="0" dirty="0" smtClean="0">
                <a:ln>
                  <a:noFill/>
                </a:ln>
                <a:effectLst/>
                <a:uLnTx/>
                <a:uFillTx/>
                <a:latin typeface="PF Din Text Cond Pro Light"/>
                <a:ea typeface="+mn-ea"/>
              </a:rPr>
              <a:t>ПАО Московская биржа)</a:t>
            </a:r>
            <a:r>
              <a:rPr kumimoji="0" lang="en-US" altLang="ru-RU" sz="1100" i="0" u="none" strike="noStrike" kern="1200" cap="none" spc="0" normalizeH="0" baseline="0" noProof="0" dirty="0" smtClean="0">
                <a:ln>
                  <a:noFill/>
                </a:ln>
                <a:effectLst/>
                <a:uLnTx/>
                <a:uFillTx/>
                <a:latin typeface="PF Din Text Cond Pro Light"/>
                <a:ea typeface="+mn-ea"/>
              </a:rPr>
              <a:t>:</a:t>
            </a:r>
            <a:endParaRPr kumimoji="0" lang="ru-RU" altLang="ru-RU" sz="1100" i="0" u="none" strike="noStrike" kern="1200" cap="none" spc="0" normalizeH="0" baseline="0" noProof="0" dirty="0">
              <a:ln>
                <a:noFill/>
              </a:ln>
              <a:effectLst/>
              <a:uLnTx/>
              <a:uFillTx/>
              <a:latin typeface="PF Din Text Cond Pro Light"/>
              <a:ea typeface="+mn-ea"/>
            </a:endParaRPr>
          </a:p>
        </p:txBody>
      </p:sp>
      <p:pic>
        <p:nvPicPr>
          <p:cNvPr id="10" name="Picture 2" descr="https://chart.rsf.ru/superchart/chart/?conf=me_ru&amp;w=690&amp;h=280&amp;referer=http://mrsk-yuga.ru/&amp;d1=2019-01-01&amp;d2=2019-06-30&amp;lastUpdated=2019-08-16%209:38&amp;type=1&amp;series=MICEX.SOID,micex,micexpwr&amp;main=MICEX.SOID&amp;target=chartingTool&amp;id=chart.Price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98" y="2888593"/>
            <a:ext cx="5528512" cy="20142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chart.rsf.ru/superchart/chart/?conf=me_ru&amp;w=690&amp;h=170&amp;referer=http://mrsk-yuga.ru/&amp;d1=2019-01-01&amp;d2=2019-06-30&amp;lastUpdated=2019-08-16%209:38&amp;type=2&amp;series=MICEX.SOID&amp;main=MICEX.SOID&amp;target=chartingTool&amp;id=chart.VolumeI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13" y="4916059"/>
            <a:ext cx="5454971" cy="16791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a:spLocks noChangeArrowheads="1"/>
          </p:cNvSpPr>
          <p:nvPr/>
        </p:nvSpPr>
        <p:spPr bwMode="auto">
          <a:xfrm>
            <a:off x="5820310" y="5019207"/>
            <a:ext cx="3000162"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80000"/>
              </a:lnSpc>
              <a:spcBef>
                <a:spcPct val="20000"/>
              </a:spcBef>
              <a:spcAft>
                <a:spcPts val="0"/>
              </a:spcAft>
              <a:buClrTx/>
              <a:buSzTx/>
              <a:buFontTx/>
              <a:buNone/>
              <a:tabLst/>
              <a:defRPr/>
            </a:pPr>
            <a:r>
              <a:rPr lang="ru-RU" altLang="ru-RU" sz="1100" kern="1200" dirty="0">
                <a:latin typeface="PF Din Text Cond Pro Light"/>
                <a:cs typeface="+mj-cs"/>
              </a:rPr>
              <a:t>Объем сделок, совершенных с акциями ПАО «МРСК Юга» на фондовых биржах (ПАО Московская биржа) за 6 месяцев 2019 г.</a:t>
            </a:r>
            <a:r>
              <a:rPr lang="en-US" altLang="ru-RU" sz="1100" kern="1200" dirty="0">
                <a:latin typeface="PF Din Text Cond Pro Light"/>
                <a:cs typeface="+mj-cs"/>
              </a:rPr>
              <a:t>:</a:t>
            </a:r>
            <a:endParaRPr lang="ru-RU" altLang="ru-RU" sz="1100" kern="1200" dirty="0">
              <a:latin typeface="PF Din Text Cond Pro Light"/>
              <a:cs typeface="+mj-cs"/>
            </a:endParaRPr>
          </a:p>
        </p:txBody>
      </p:sp>
      <p:sp>
        <p:nvSpPr>
          <p:cNvPr id="13" name="Rectangle 7"/>
          <p:cNvSpPr>
            <a:spLocks noChangeArrowheads="1"/>
          </p:cNvSpPr>
          <p:nvPr/>
        </p:nvSpPr>
        <p:spPr bwMode="auto">
          <a:xfrm>
            <a:off x="5820310" y="5840780"/>
            <a:ext cx="289824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0"/>
              </a:spcBef>
              <a:buNone/>
              <a:defRPr/>
            </a:pPr>
            <a:r>
              <a:rPr lang="ru-RU" altLang="ru-RU" sz="1100" kern="1200" dirty="0">
                <a:latin typeface="PF Din Text Cond Pro Light"/>
                <a:cs typeface="+mj-cs"/>
              </a:rPr>
              <a:t>Объем сделок, млн. штук</a:t>
            </a:r>
            <a:r>
              <a:rPr lang="en-US" altLang="ru-RU" sz="1100" kern="1200" dirty="0">
                <a:latin typeface="PF Din Text Cond Pro Light"/>
                <a:cs typeface="+mj-cs"/>
              </a:rPr>
              <a:t>:</a:t>
            </a:r>
            <a:r>
              <a:rPr lang="ru-RU" altLang="ru-RU" sz="1100" kern="1200" dirty="0">
                <a:latin typeface="PF Din Text Cond Pro Light"/>
                <a:cs typeface="+mj-cs"/>
              </a:rPr>
              <a:t> 3 810,87</a:t>
            </a:r>
          </a:p>
          <a:p>
            <a:pPr lvl="0" algn="just">
              <a:spcBef>
                <a:spcPct val="0"/>
              </a:spcBef>
              <a:buNone/>
              <a:defRPr/>
            </a:pPr>
            <a:r>
              <a:rPr lang="ru-RU" altLang="ru-RU" sz="1100" kern="1200" dirty="0">
                <a:latin typeface="PF Din Text Cond Pro Light"/>
                <a:cs typeface="+mj-cs"/>
              </a:rPr>
              <a:t>Объем сделок, </a:t>
            </a:r>
            <a:r>
              <a:rPr lang="ru-RU" altLang="ru-RU" sz="1100" kern="1200" dirty="0" err="1">
                <a:latin typeface="PF Din Text Cond Pro Light"/>
                <a:cs typeface="+mj-cs"/>
              </a:rPr>
              <a:t>млн.руб</a:t>
            </a:r>
            <a:r>
              <a:rPr lang="ru-RU" altLang="ru-RU" sz="1100" kern="1200" dirty="0">
                <a:latin typeface="PF Din Text Cond Pro Light"/>
                <a:cs typeface="+mj-cs"/>
              </a:rPr>
              <a:t>.</a:t>
            </a:r>
            <a:r>
              <a:rPr lang="en-US" altLang="ru-RU" sz="1100" kern="1200" dirty="0">
                <a:latin typeface="PF Din Text Cond Pro Light"/>
                <a:cs typeface="+mj-cs"/>
              </a:rPr>
              <a:t>:</a:t>
            </a:r>
            <a:r>
              <a:rPr lang="ru-RU" altLang="ru-RU" sz="1100" kern="1200" dirty="0">
                <a:latin typeface="PF Din Text Cond Pro Light"/>
                <a:cs typeface="+mj-cs"/>
              </a:rPr>
              <a:t> 281,11  </a:t>
            </a:r>
          </a:p>
        </p:txBody>
      </p:sp>
      <p:sp>
        <p:nvSpPr>
          <p:cNvPr id="14" name="Rectangle 8"/>
          <p:cNvSpPr>
            <a:spLocks noChangeArrowheads="1"/>
          </p:cNvSpPr>
          <p:nvPr/>
        </p:nvSpPr>
        <p:spPr bwMode="auto">
          <a:xfrm>
            <a:off x="6390776" y="3703800"/>
            <a:ext cx="1701800"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ctr" latinLnBrk="0" hangingPunct="1">
              <a:lnSpc>
                <a:spcPct val="80000"/>
              </a:lnSpc>
              <a:spcBef>
                <a:spcPct val="20000"/>
              </a:spcBef>
              <a:spcAft>
                <a:spcPts val="0"/>
              </a:spcAft>
              <a:buClrTx/>
              <a:buSzTx/>
              <a:buFontTx/>
              <a:buNone/>
              <a:tabLst/>
              <a:defRPr/>
            </a:pP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Акции </a:t>
            </a:r>
            <a:r>
              <a:rPr kumimoji="0" lang="ru-RU" altLang="ru-RU" sz="1100" b="0" i="0" u="none" strike="noStrike" kern="1200" cap="none" spc="0" normalizeH="0" baseline="0" noProof="0" dirty="0" smtClean="0">
                <a:ln>
                  <a:noFill/>
                </a:ln>
                <a:solidFill>
                  <a:srgbClr val="002060"/>
                </a:solidFill>
                <a:effectLst/>
                <a:uLnTx/>
                <a:uFillTx/>
                <a:latin typeface="PF Din Text Comp Pro Medium"/>
                <a:ea typeface="+mn-ea"/>
              </a:rPr>
              <a:t>обыкновенные </a:t>
            </a: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(ММВБ) </a:t>
            </a:r>
          </a:p>
        </p:txBody>
      </p:sp>
      <p:sp>
        <p:nvSpPr>
          <p:cNvPr id="15" name="Rectangle 9"/>
          <p:cNvSpPr>
            <a:spLocks noChangeArrowheads="1"/>
          </p:cNvSpPr>
          <p:nvPr/>
        </p:nvSpPr>
        <p:spPr bwMode="auto">
          <a:xfrm>
            <a:off x="6416736" y="4060378"/>
            <a:ext cx="2092782"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ctr" latinLnBrk="0" hangingPunct="1">
              <a:lnSpc>
                <a:spcPct val="80000"/>
              </a:lnSpc>
              <a:spcBef>
                <a:spcPct val="20000"/>
              </a:spcBef>
              <a:spcAft>
                <a:spcPts val="0"/>
              </a:spcAft>
              <a:buClrTx/>
              <a:buSzTx/>
              <a:buFontTx/>
              <a:buNone/>
              <a:tabLst/>
              <a:defRPr/>
            </a:pP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cs typeface="Times New Roman" panose="02020603050405020304" pitchFamily="18" charset="0"/>
              </a:rPr>
              <a:t>Индекс ММВБ </a:t>
            </a:r>
          </a:p>
        </p:txBody>
      </p:sp>
      <p:sp>
        <p:nvSpPr>
          <p:cNvPr id="16" name="Rectangle 10"/>
          <p:cNvSpPr>
            <a:spLocks noChangeArrowheads="1"/>
          </p:cNvSpPr>
          <p:nvPr/>
        </p:nvSpPr>
        <p:spPr bwMode="auto">
          <a:xfrm>
            <a:off x="6416735" y="4325973"/>
            <a:ext cx="1963590" cy="22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Индекс </a:t>
            </a:r>
            <a:r>
              <a:rPr lang="ru-RU" altLang="ru-RU" sz="1100" kern="1200" dirty="0">
                <a:solidFill>
                  <a:srgbClr val="002060"/>
                </a:solidFill>
                <a:latin typeface="PF Din Text Comp Pro Medium"/>
                <a:ea typeface="+mn-ea"/>
              </a:rPr>
              <a:t>ММВБ</a:t>
            </a:r>
            <a:r>
              <a:rPr kumimoji="0" lang="ru-RU" altLang="ru-RU" sz="1100" b="0" i="0" u="none" strike="noStrike" kern="1200" cap="none" spc="0" normalizeH="0" baseline="0" noProof="0" dirty="0">
                <a:ln>
                  <a:noFill/>
                </a:ln>
                <a:solidFill>
                  <a:srgbClr val="002060"/>
                </a:solidFill>
                <a:effectLst/>
                <a:uLnTx/>
                <a:uFillTx/>
                <a:latin typeface="PF Din Text Comp Pro Medium"/>
                <a:ea typeface="+mn-ea"/>
              </a:rPr>
              <a:t> </a:t>
            </a:r>
            <a:r>
              <a:rPr kumimoji="0" lang="ru-RU" altLang="ru-RU" sz="1100" b="0" i="0" u="none" strike="noStrike" kern="1200" cap="none" spc="0" normalizeH="0" baseline="0" noProof="0" dirty="0" smtClean="0">
                <a:ln>
                  <a:noFill/>
                </a:ln>
                <a:solidFill>
                  <a:srgbClr val="002060"/>
                </a:solidFill>
                <a:effectLst/>
                <a:uLnTx/>
                <a:uFillTx/>
                <a:latin typeface="PF Din Text Comp Pro Medium"/>
                <a:ea typeface="+mn-ea"/>
              </a:rPr>
              <a:t>Энергетика </a:t>
            </a:r>
            <a:endParaRPr kumimoji="0" lang="ru-RU" altLang="ru-RU" sz="1100" b="0" i="0" u="none" strike="noStrike" kern="1200" cap="none" spc="0" normalizeH="0" baseline="0" noProof="0" dirty="0">
              <a:ln>
                <a:noFill/>
              </a:ln>
              <a:solidFill>
                <a:srgbClr val="002060"/>
              </a:solidFill>
              <a:effectLst/>
              <a:uLnTx/>
              <a:uFillTx/>
              <a:latin typeface="PF Din Text Comp Pro Medium"/>
              <a:ea typeface="+mn-ea"/>
            </a:endParaRPr>
          </a:p>
        </p:txBody>
      </p:sp>
      <p:pic>
        <p:nvPicPr>
          <p:cNvPr id="17" name="Picture 13" descr="ind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6905" y="3775685"/>
            <a:ext cx="119727" cy="11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amp;conf=me_ru&amp;seria=micexpw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816" y="4374557"/>
            <a:ext cx="117864" cy="11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amp;conf=me_ru&amp;seria=micex"/>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8817" y="4112285"/>
            <a:ext cx="117865" cy="117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86964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15</a:t>
            </a:fld>
            <a:endParaRPr lang="ru-RU"/>
          </a:p>
        </p:txBody>
      </p:sp>
      <p:sp>
        <p:nvSpPr>
          <p:cNvPr id="4" name="Заголовок 3"/>
          <p:cNvSpPr>
            <a:spLocks noGrp="1"/>
          </p:cNvSpPr>
          <p:nvPr>
            <p:ph type="title"/>
          </p:nvPr>
        </p:nvSpPr>
        <p:spPr>
          <a:xfrm>
            <a:off x="893049" y="3530591"/>
            <a:ext cx="7085341" cy="460296"/>
          </a:xfrm>
        </p:spPr>
        <p:txBody>
          <a:bodyPr/>
          <a:lstStyle/>
          <a:p>
            <a:r>
              <a:rPr lang="ru-RU" dirty="0" smtClean="0"/>
              <a:t>РЕШЕНИЯ, ПРИНЯТЫЕ СОВЕТОМ ДИРЕКТОРОВ</a:t>
            </a:r>
            <a:endParaRPr lang="ru-RU" dirty="0"/>
          </a:p>
        </p:txBody>
      </p:sp>
    </p:spTree>
    <p:extLst>
      <p:ext uri="{BB962C8B-B14F-4D97-AF65-F5344CB8AC3E}">
        <p14:creationId xmlns:p14="http://schemas.microsoft.com/office/powerpoint/2010/main" val="371767800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16</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358098" y="1207735"/>
            <a:ext cx="8464718" cy="54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defRPr/>
            </a:pPr>
            <a:r>
              <a:rPr lang="ru-RU" altLang="ru-RU" sz="1200" b="1" dirty="0" smtClean="0">
                <a:solidFill>
                  <a:srgbClr val="002060"/>
                </a:solidFill>
                <a:latin typeface="PF Din Text Cond Pro Light"/>
                <a:cs typeface="+mn-cs"/>
              </a:rPr>
              <a:t>Во втором </a:t>
            </a:r>
            <a:r>
              <a:rPr lang="ru-RU" altLang="ru-RU" sz="1200" b="1" dirty="0">
                <a:solidFill>
                  <a:srgbClr val="002060"/>
                </a:solidFill>
                <a:latin typeface="PF Din Text Cond Pro Light"/>
                <a:cs typeface="+mn-cs"/>
              </a:rPr>
              <a:t>квартале </a:t>
            </a:r>
            <a:r>
              <a:rPr lang="ru-RU" altLang="ru-RU" sz="1200" b="1" dirty="0" smtClean="0">
                <a:solidFill>
                  <a:srgbClr val="002060"/>
                </a:solidFill>
                <a:latin typeface="PF Din Text Cond Pro Light"/>
                <a:cs typeface="+mn-cs"/>
              </a:rPr>
              <a:t>2019 </a:t>
            </a:r>
            <a:r>
              <a:rPr lang="ru-RU" altLang="ru-RU" sz="1200" b="1" dirty="0">
                <a:solidFill>
                  <a:srgbClr val="002060"/>
                </a:solidFill>
                <a:latin typeface="PF Din Text Cond Pro Light"/>
                <a:cs typeface="+mn-cs"/>
              </a:rPr>
              <a:t>года проведено </a:t>
            </a:r>
            <a:r>
              <a:rPr lang="ru-RU" altLang="ru-RU" sz="1200" b="1" dirty="0" smtClean="0">
                <a:solidFill>
                  <a:srgbClr val="002060"/>
                </a:solidFill>
                <a:latin typeface="PF Din Text Cond Pro Light"/>
                <a:cs typeface="+mn-cs"/>
              </a:rPr>
              <a:t>20 заседаний </a:t>
            </a:r>
            <a:r>
              <a:rPr lang="ru-RU" altLang="ru-RU" sz="1200" b="1" dirty="0">
                <a:solidFill>
                  <a:srgbClr val="002060"/>
                </a:solidFill>
                <a:latin typeface="PF Din Text Cond Pro Light"/>
                <a:cs typeface="+mn-cs"/>
              </a:rPr>
              <a:t>Совета директоров ПАО «МРСК Юга</a:t>
            </a:r>
            <a:r>
              <a:rPr lang="ru-RU" altLang="ru-RU" sz="1200" b="1" dirty="0" smtClean="0">
                <a:solidFill>
                  <a:srgbClr val="002060"/>
                </a:solidFill>
                <a:latin typeface="PF Din Text Cond Pro Light"/>
                <a:cs typeface="+mn-cs"/>
              </a:rPr>
              <a:t>», </a:t>
            </a:r>
            <a:r>
              <a:rPr lang="ru-RU" altLang="ru-RU" sz="1200" b="1" dirty="0">
                <a:solidFill>
                  <a:srgbClr val="002060"/>
                </a:solidFill>
                <a:latin typeface="PF Din Text Cond Pro Light"/>
                <a:cs typeface="+mn-cs"/>
              </a:rPr>
              <a:t>на которых рассмотрено </a:t>
            </a:r>
            <a:r>
              <a:rPr lang="ru-RU" altLang="ru-RU" sz="1200" b="1" dirty="0" smtClean="0">
                <a:solidFill>
                  <a:srgbClr val="002060"/>
                </a:solidFill>
                <a:latin typeface="PF Din Text Cond Pro Light"/>
                <a:cs typeface="+mn-cs"/>
              </a:rPr>
              <a:t>78</a:t>
            </a:r>
            <a:r>
              <a:rPr lang="ru-RU" altLang="ru-RU" sz="1200" b="1" dirty="0" smtClean="0">
                <a:solidFill>
                  <a:srgbClr val="FF0000"/>
                </a:solidFill>
                <a:latin typeface="PF Din Text Cond Pro Light"/>
                <a:cs typeface="+mn-cs"/>
              </a:rPr>
              <a:t> </a:t>
            </a:r>
            <a:r>
              <a:rPr lang="ru-RU" altLang="ru-RU" sz="1200" b="1" dirty="0" smtClean="0">
                <a:solidFill>
                  <a:srgbClr val="002060"/>
                </a:solidFill>
                <a:latin typeface="PF Din Text Cond Pro Light"/>
                <a:cs typeface="+mn-cs"/>
              </a:rPr>
              <a:t>вопросов. </a:t>
            </a:r>
            <a:r>
              <a:rPr lang="ru-RU" altLang="ru-RU" sz="1200" b="1" dirty="0">
                <a:solidFill>
                  <a:srgbClr val="002060"/>
                </a:solidFill>
                <a:latin typeface="PF Din Text Cond Pro Light"/>
                <a:cs typeface="+mn-cs"/>
              </a:rPr>
              <a:t>Наиболее важные вопросы были рассмотрены Советом директоров на следующих заседаниях</a:t>
            </a:r>
            <a:r>
              <a:rPr lang="ru-RU" altLang="ru-RU" sz="1200" b="1" dirty="0" smtClean="0">
                <a:solidFill>
                  <a:srgbClr val="002060"/>
                </a:solidFill>
                <a:latin typeface="PF Din Text Cond Pro Light"/>
                <a:cs typeface="+mn-cs"/>
              </a:rPr>
              <a:t>:</a:t>
            </a:r>
          </a:p>
          <a:p>
            <a:pPr>
              <a:spcBef>
                <a:spcPts val="300"/>
              </a:spcBef>
              <a:spcAft>
                <a:spcPts val="300"/>
              </a:spcAft>
              <a:buNone/>
              <a:defRPr/>
            </a:pPr>
            <a:r>
              <a:rPr lang="ru-RU" altLang="ru-RU" sz="1200" b="1" dirty="0">
                <a:solidFill>
                  <a:srgbClr val="002060"/>
                </a:solidFill>
                <a:latin typeface="PF Din Text Cond Pro Light"/>
              </a:rPr>
              <a:t>Совет директоров ПАО «МРСК Юга» 09.04.2019 (Протокол № </a:t>
            </a:r>
            <a:r>
              <a:rPr lang="ru-RU" altLang="ru-RU" sz="1200" b="1" dirty="0" smtClean="0">
                <a:solidFill>
                  <a:srgbClr val="002060"/>
                </a:solidFill>
                <a:latin typeface="PF Din Text Cond Pro Light"/>
              </a:rPr>
              <a:t>309/2019 </a:t>
            </a:r>
            <a:r>
              <a:rPr lang="ru-RU" altLang="ru-RU" sz="1200" b="1" dirty="0">
                <a:solidFill>
                  <a:srgbClr val="002060"/>
                </a:solidFill>
                <a:latin typeface="PF Din Text Cond Pro Light"/>
              </a:rPr>
              <a:t>от 12.04.2019)</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a:t>
            </a:r>
            <a:r>
              <a:rPr lang="ru-RU" altLang="ru-RU" sz="1200" dirty="0" smtClean="0">
                <a:latin typeface="PF Din Text Cond Pro Light"/>
                <a:ea typeface="Times New Roman" panose="02020603050405020304" pitchFamily="18" charset="0"/>
              </a:rPr>
              <a:t>рассмотрена и утверждена Программа </a:t>
            </a:r>
            <a:r>
              <a:rPr lang="ru-RU" altLang="ru-RU" sz="1200" dirty="0">
                <a:latin typeface="PF Din Text Cond Pro Light"/>
                <a:ea typeface="Times New Roman" panose="02020603050405020304" pitchFamily="18" charset="0"/>
              </a:rPr>
              <a:t>мероприятий по снижению потерь электрической энергии в сетевом комплексе ПАО «МРСК Юга» на 2019 год и период до 2023 </a:t>
            </a:r>
            <a:r>
              <a:rPr lang="ru-RU" altLang="ru-RU" sz="1200" dirty="0" smtClean="0">
                <a:latin typeface="PF Din Text Cond Pro Light"/>
                <a:ea typeface="Times New Roman" panose="02020603050405020304" pitchFamily="18" charset="0"/>
              </a:rPr>
              <a:t>года.</a:t>
            </a:r>
            <a:endParaRPr lang="ru-RU" altLang="ru-RU" sz="1200" dirty="0">
              <a:latin typeface="PF Din Text Cond Pro Light"/>
              <a:ea typeface="Times New Roman" panose="02020603050405020304" pitchFamily="18" charset="0"/>
            </a:endParaRPr>
          </a:p>
          <a:p>
            <a:pPr>
              <a:spcBef>
                <a:spcPts val="300"/>
              </a:spcBef>
              <a:spcAft>
                <a:spcPts val="300"/>
              </a:spcAft>
              <a:buNone/>
              <a:defRPr/>
            </a:pPr>
            <a:r>
              <a:rPr lang="ru-RU" altLang="ru-RU" sz="1200" b="1" dirty="0" smtClean="0">
                <a:solidFill>
                  <a:srgbClr val="002060"/>
                </a:solidFill>
                <a:latin typeface="PF Din Text Cond Pro Light"/>
                <a:cs typeface="+mn-cs"/>
              </a:rPr>
              <a:t>Совет </a:t>
            </a:r>
            <a:r>
              <a:rPr lang="ru-RU" altLang="ru-RU" sz="1200" b="1" dirty="0">
                <a:solidFill>
                  <a:srgbClr val="002060"/>
                </a:solidFill>
                <a:latin typeface="PF Din Text Cond Pro Light"/>
                <a:cs typeface="+mn-cs"/>
              </a:rPr>
              <a:t>директоров ПАО «МРСК Юга» </a:t>
            </a:r>
            <a:r>
              <a:rPr lang="ru-RU" altLang="ru-RU" sz="1200" b="1" dirty="0" smtClean="0">
                <a:solidFill>
                  <a:srgbClr val="002060"/>
                </a:solidFill>
                <a:latin typeface="PF Din Text Cond Pro Light"/>
                <a:cs typeface="+mn-cs"/>
              </a:rPr>
              <a:t>09.04.2019 (</a:t>
            </a:r>
            <a:r>
              <a:rPr lang="ru-RU" altLang="ru-RU" sz="1200" b="1" dirty="0">
                <a:solidFill>
                  <a:srgbClr val="002060"/>
                </a:solidFill>
                <a:latin typeface="PF Din Text Cond Pro Light"/>
                <a:cs typeface="+mn-cs"/>
              </a:rPr>
              <a:t>Протокол № </a:t>
            </a:r>
            <a:r>
              <a:rPr lang="ru-RU" altLang="ru-RU" sz="1200" b="1" dirty="0" smtClean="0">
                <a:solidFill>
                  <a:srgbClr val="002060"/>
                </a:solidFill>
                <a:latin typeface="PF Din Text Cond Pro Light"/>
                <a:cs typeface="+mn-cs"/>
              </a:rPr>
              <a:t>310/2019 </a:t>
            </a:r>
            <a:r>
              <a:rPr lang="ru-RU" altLang="ru-RU" sz="1200" b="1" dirty="0">
                <a:solidFill>
                  <a:srgbClr val="002060"/>
                </a:solidFill>
                <a:latin typeface="PF Din Text Cond Pro Light"/>
                <a:cs typeface="+mn-cs"/>
              </a:rPr>
              <a:t>от </a:t>
            </a:r>
            <a:r>
              <a:rPr lang="ru-RU" altLang="ru-RU" sz="1200" b="1" dirty="0" smtClean="0">
                <a:solidFill>
                  <a:srgbClr val="002060"/>
                </a:solidFill>
                <a:latin typeface="PF Din Text Cond Pro Light"/>
                <a:cs typeface="+mn-cs"/>
              </a:rPr>
              <a:t>12.04.2019)</a:t>
            </a:r>
            <a:br>
              <a:rPr lang="ru-RU" altLang="ru-RU" sz="1200" b="1" dirty="0" smtClean="0">
                <a:solidFill>
                  <a:srgbClr val="002060"/>
                </a:solidFill>
                <a:latin typeface="PF Din Text Cond Pro Light"/>
                <a:cs typeface="+mn-cs"/>
              </a:rPr>
            </a:br>
            <a:r>
              <a:rPr lang="ru-RU" altLang="ru-RU" sz="1200" dirty="0" smtClean="0">
                <a:latin typeface="PF Din Text Cond Pro Light"/>
                <a:ea typeface="Times New Roman" panose="02020603050405020304" pitchFamily="18" charset="0"/>
              </a:rPr>
              <a:t>Советом </a:t>
            </a:r>
            <a:r>
              <a:rPr lang="ru-RU" altLang="ru-RU" sz="1200" dirty="0">
                <a:latin typeface="PF Din Text Cond Pro Light"/>
                <a:ea typeface="Times New Roman" panose="02020603050405020304" pitchFamily="18" charset="0"/>
              </a:rPr>
              <a:t>директоров </a:t>
            </a:r>
            <a:r>
              <a:rPr lang="ru-RU" altLang="ru-RU" sz="1200" dirty="0" smtClean="0">
                <a:latin typeface="PF Din Text Cond Pro Light"/>
                <a:ea typeface="Times New Roman" panose="02020603050405020304" pitchFamily="18" charset="0"/>
              </a:rPr>
              <a:t>рассмотрен и принят к сведению отчет Об </a:t>
            </a:r>
            <a:r>
              <a:rPr lang="ru-RU" altLang="ru-RU" sz="1200" dirty="0">
                <a:latin typeface="PF Din Text Cond Pro Light"/>
                <a:ea typeface="Times New Roman" panose="02020603050405020304" pitchFamily="18" charset="0"/>
              </a:rPr>
              <a:t>исполнении бизнес-плана ПАО «МРСК Юга» за 2018 </a:t>
            </a:r>
            <a:r>
              <a:rPr lang="ru-RU" altLang="ru-RU" sz="1200" dirty="0" smtClean="0">
                <a:latin typeface="PF Din Text Cond Pro Light"/>
                <a:ea typeface="Times New Roman" panose="02020603050405020304" pitchFamily="18" charset="0"/>
              </a:rPr>
              <a:t>год, а также одобрен отчет Об </a:t>
            </a:r>
            <a:r>
              <a:rPr lang="ru-RU" altLang="ru-RU" sz="1200" dirty="0">
                <a:latin typeface="PF Din Text Cond Pro Light"/>
                <a:ea typeface="Times New Roman" panose="02020603050405020304" pitchFamily="18" charset="0"/>
              </a:rPr>
              <a:t>итогах выполнения инвестиционной программы </a:t>
            </a:r>
            <a:r>
              <a:rPr lang="ru-RU" altLang="ru-RU" sz="1200" dirty="0" smtClean="0">
                <a:latin typeface="PF Din Text Cond Pro Light"/>
                <a:ea typeface="Times New Roman" panose="02020603050405020304" pitchFamily="18" charset="0"/>
              </a:rPr>
              <a:t>Общества </a:t>
            </a:r>
            <a:r>
              <a:rPr lang="ru-RU" altLang="ru-RU" sz="1200" dirty="0">
                <a:latin typeface="PF Din Text Cond Pro Light"/>
                <a:ea typeface="Times New Roman" panose="02020603050405020304" pitchFamily="18" charset="0"/>
              </a:rPr>
              <a:t>за 2018 </a:t>
            </a:r>
            <a:r>
              <a:rPr lang="ru-RU" altLang="ru-RU" sz="1200" dirty="0" smtClean="0">
                <a:latin typeface="PF Din Text Cond Pro Light"/>
                <a:ea typeface="Times New Roman" panose="02020603050405020304" pitchFamily="18" charset="0"/>
              </a:rPr>
              <a:t>год. В рамках рассмотрения указанных отчетов Совет директоров поручил </a:t>
            </a:r>
            <a:r>
              <a:rPr lang="ru-RU" sz="1200" dirty="0">
                <a:latin typeface="PF Din Text Cond Pro Light"/>
                <a:ea typeface="Times New Roman" panose="02020603050405020304" pitchFamily="18" charset="0"/>
              </a:rPr>
              <a:t>Единоличному исполнительному органу ПАО «МРСК Юга» активизировать в 2019 году работу по оформлению имущественных прав с учетом объемов, не выполненных в 2018 </a:t>
            </a:r>
            <a:r>
              <a:rPr lang="ru-RU" sz="1200" dirty="0" smtClean="0">
                <a:latin typeface="PF Din Text Cond Pro Light"/>
                <a:ea typeface="Times New Roman" panose="02020603050405020304" pitchFamily="18" charset="0"/>
              </a:rPr>
              <a:t>году, а также представить </a:t>
            </a:r>
            <a:r>
              <a:rPr lang="ru-RU" sz="1200" dirty="0">
                <a:latin typeface="PF Din Text Cond Pro Light"/>
                <a:ea typeface="Times New Roman" panose="02020603050405020304" pitchFamily="18" charset="0"/>
              </a:rPr>
              <a:t>Совету директоров Общества отчет о принятых мерах по нивелированию рисков влияния неисполнения инвестиционной программы на тарифно-балансовые решения.</a:t>
            </a:r>
          </a:p>
          <a:p>
            <a:pPr>
              <a:spcBef>
                <a:spcPts val="300"/>
              </a:spcBef>
              <a:spcAft>
                <a:spcPts val="300"/>
              </a:spcAft>
              <a:buNone/>
              <a:defRPr/>
            </a:pPr>
            <a:r>
              <a:rPr lang="ru-RU" altLang="ru-RU" sz="1200" dirty="0" smtClean="0">
                <a:latin typeface="PF Din Text Cond Pro Light"/>
                <a:ea typeface="Times New Roman" panose="02020603050405020304" pitchFamily="18" charset="0"/>
              </a:rPr>
              <a:t>Советом директоров рассмотрен и утвержден бизнес-план </a:t>
            </a:r>
            <a:r>
              <a:rPr lang="ru-RU" altLang="ru-RU" sz="1200" dirty="0">
                <a:latin typeface="PF Din Text Cond Pro Light"/>
                <a:ea typeface="Times New Roman" panose="02020603050405020304" pitchFamily="18" charset="0"/>
              </a:rPr>
              <a:t>ПАО «МРСК Юга» на 2019 год и </a:t>
            </a:r>
            <a:r>
              <a:rPr lang="ru-RU" altLang="ru-RU" sz="1200" dirty="0" smtClean="0">
                <a:latin typeface="PF Din Text Cond Pro Light"/>
                <a:ea typeface="Times New Roman" panose="02020603050405020304" pitchFamily="18" charset="0"/>
              </a:rPr>
              <a:t>прогнозные показатели </a:t>
            </a:r>
            <a:r>
              <a:rPr lang="ru-RU" altLang="ru-RU" sz="1200" dirty="0">
                <a:latin typeface="PF Din Text Cond Pro Light"/>
                <a:ea typeface="Times New Roman" panose="02020603050405020304" pitchFamily="18" charset="0"/>
              </a:rPr>
              <a:t>на 2020-2023 </a:t>
            </a:r>
            <a:r>
              <a:rPr lang="ru-RU" altLang="ru-RU" sz="1200" dirty="0" smtClean="0">
                <a:latin typeface="PF Din Text Cond Pro Light"/>
                <a:ea typeface="Times New Roman" panose="02020603050405020304" pitchFamily="18" charset="0"/>
              </a:rPr>
              <a:t>годы. Принято решение с</a:t>
            </a:r>
            <a:r>
              <a:rPr lang="ru-RU" sz="1200" dirty="0" smtClean="0">
                <a:latin typeface="PF Din Text Cond Pro Light"/>
                <a:ea typeface="Times New Roman" panose="02020603050405020304" pitchFamily="18" charset="0"/>
              </a:rPr>
              <a:t>читать </a:t>
            </a:r>
            <a:r>
              <a:rPr lang="ru-RU" sz="1200" dirty="0">
                <a:latin typeface="PF Din Text Cond Pro Light"/>
                <a:ea typeface="Times New Roman" panose="02020603050405020304" pitchFamily="18" charset="0"/>
              </a:rPr>
              <a:t>бизнес-план на 2019-2023 гг. </a:t>
            </a:r>
            <a:r>
              <a:rPr lang="ru-RU" sz="1200" dirty="0" smtClean="0">
                <a:latin typeface="PF Din Text Cond Pro Light"/>
                <a:ea typeface="Times New Roman" panose="02020603050405020304" pitchFamily="18" charset="0"/>
              </a:rPr>
              <a:t>действующим </a:t>
            </a:r>
            <a:r>
              <a:rPr lang="ru-RU" sz="1200" dirty="0">
                <a:latin typeface="PF Din Text Cond Pro Light"/>
                <a:ea typeface="Times New Roman" panose="02020603050405020304" pitchFamily="18" charset="0"/>
              </a:rPr>
              <a:t>Планом перспективного развития ПАО «МРСК Юга» на период 2019-2023 годы.</a:t>
            </a:r>
          </a:p>
          <a:p>
            <a:pPr>
              <a:spcBef>
                <a:spcPts val="300"/>
              </a:spcBef>
              <a:spcAft>
                <a:spcPts val="300"/>
              </a:spcAft>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22.04.2019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cs typeface="+mn-cs"/>
              </a:rPr>
              <a:t>311/2019 </a:t>
            </a:r>
            <a:r>
              <a:rPr lang="ru-RU" altLang="ru-RU" sz="1200" b="1" dirty="0">
                <a:solidFill>
                  <a:srgbClr val="002060"/>
                </a:solidFill>
                <a:latin typeface="PF Din Text Cond Pro Light"/>
                <a:cs typeface="+mn-cs"/>
              </a:rPr>
              <a:t>от </a:t>
            </a:r>
            <a:r>
              <a:rPr lang="ru-RU" altLang="ru-RU" sz="1200" b="1" dirty="0" smtClean="0">
                <a:solidFill>
                  <a:srgbClr val="002060"/>
                </a:solidFill>
                <a:latin typeface="PF Din Text Cond Pro Light"/>
                <a:cs typeface="+mn-cs"/>
              </a:rPr>
              <a:t>24.04.2019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a:t>
            </a:r>
            <a:r>
              <a:rPr lang="ru-RU" altLang="ru-RU" sz="1200" dirty="0" smtClean="0">
                <a:latin typeface="PF Din Text Cond Pro Light"/>
                <a:ea typeface="Times New Roman" panose="02020603050405020304" pitchFamily="18" charset="0"/>
              </a:rPr>
              <a:t>оветом </a:t>
            </a:r>
            <a:r>
              <a:rPr lang="ru-RU" altLang="ru-RU" sz="1200" dirty="0">
                <a:latin typeface="PF Din Text Cond Pro Light"/>
                <a:ea typeface="Times New Roman" panose="02020603050405020304" pitchFamily="18" charset="0"/>
              </a:rPr>
              <a:t>директоров </a:t>
            </a:r>
            <a:r>
              <a:rPr lang="ru-RU" altLang="ru-RU" sz="1200" dirty="0" smtClean="0">
                <a:latin typeface="PF Din Text Cond Pro Light"/>
                <a:ea typeface="Times New Roman" panose="02020603050405020304" pitchFamily="18" charset="0"/>
              </a:rPr>
              <a:t>принято решение об изменении персонального состава Комитета </a:t>
            </a:r>
            <a:r>
              <a:rPr lang="ru-RU" altLang="ru-RU" sz="1200" dirty="0">
                <a:latin typeface="PF Din Text Cond Pro Light"/>
                <a:ea typeface="Times New Roman" panose="02020603050405020304" pitchFamily="18" charset="0"/>
              </a:rPr>
              <a:t>по аудиту Совета директоров ПАО «МРСК Юга</a:t>
            </a:r>
            <a:r>
              <a:rPr lang="ru-RU" altLang="ru-RU" sz="1200" dirty="0" smtClean="0">
                <a:latin typeface="PF Din Text Cond Pro Light"/>
                <a:ea typeface="Times New Roman" panose="02020603050405020304" pitchFamily="18" charset="0"/>
              </a:rPr>
              <a:t>». Также рассмотрены и приняты к сведению отчеты  по управлению </a:t>
            </a:r>
            <a:r>
              <a:rPr lang="ru-RU" altLang="ru-RU" sz="1200" dirty="0">
                <a:latin typeface="PF Din Text Cond Pro Light"/>
                <a:ea typeface="Times New Roman" panose="02020603050405020304" pitchFamily="18" charset="0"/>
              </a:rPr>
              <a:t>ключевыми операционными рисками Общества за 2018 </a:t>
            </a:r>
            <a:r>
              <a:rPr lang="ru-RU" altLang="ru-RU" sz="1200" dirty="0" smtClean="0">
                <a:latin typeface="PF Din Text Cond Pro Light"/>
                <a:ea typeface="Times New Roman" panose="02020603050405020304" pitchFamily="18" charset="0"/>
              </a:rPr>
              <a:t>год и отчет </a:t>
            </a:r>
            <a:r>
              <a:rPr lang="ru-RU" altLang="ru-RU" sz="1200" dirty="0">
                <a:latin typeface="PF Din Text Cond Pro Light"/>
                <a:ea typeface="Times New Roman" panose="02020603050405020304" pitchFamily="18" charset="0"/>
              </a:rPr>
              <a:t>о приобретении объектов электроэнергетики, одобрение приобретения которых не требуется Советом </a:t>
            </a:r>
            <a:r>
              <a:rPr lang="ru-RU" altLang="ru-RU" sz="1200" dirty="0" smtClean="0">
                <a:latin typeface="PF Din Text Cond Pro Light"/>
                <a:ea typeface="Times New Roman" panose="02020603050405020304" pitchFamily="18" charset="0"/>
              </a:rPr>
              <a:t>директоров (за </a:t>
            </a:r>
            <a:r>
              <a:rPr lang="ru-RU" altLang="ru-RU" sz="1200" dirty="0">
                <a:latin typeface="PF Din Text Cond Pro Light"/>
                <a:ea typeface="Times New Roman" panose="02020603050405020304" pitchFamily="18" charset="0"/>
              </a:rPr>
              <a:t>4 квартал 2018 </a:t>
            </a:r>
            <a:r>
              <a:rPr lang="ru-RU" altLang="ru-RU" sz="1200" dirty="0" smtClean="0">
                <a:latin typeface="PF Din Text Cond Pro Light"/>
                <a:ea typeface="Times New Roman" panose="02020603050405020304" pitchFamily="18" charset="0"/>
              </a:rPr>
              <a:t>года).</a:t>
            </a:r>
            <a:endParaRPr lang="ru-RU" altLang="ru-RU" sz="1200" dirty="0">
              <a:latin typeface="PF Din Text Cond Pro Light"/>
              <a:ea typeface="Times New Roman" panose="02020603050405020304" pitchFamily="18" charset="0"/>
            </a:endParaRPr>
          </a:p>
          <a:p>
            <a:pPr>
              <a:spcBef>
                <a:spcPts val="300"/>
              </a:spcBef>
              <a:spcAft>
                <a:spcPts val="300"/>
              </a:spcAft>
              <a:buNone/>
              <a:defRPr/>
            </a:pPr>
            <a:r>
              <a:rPr lang="ru-RU" altLang="ru-RU" sz="1200" b="1" dirty="0" smtClean="0">
                <a:solidFill>
                  <a:srgbClr val="002060"/>
                </a:solidFill>
                <a:latin typeface="PF Din Text Cond Pro Light"/>
                <a:cs typeface="+mn-cs"/>
              </a:rPr>
              <a:t>Совет </a:t>
            </a:r>
            <a:r>
              <a:rPr lang="ru-RU" altLang="ru-RU" sz="1200" b="1" dirty="0">
                <a:solidFill>
                  <a:srgbClr val="002060"/>
                </a:solidFill>
                <a:latin typeface="PF Din Text Cond Pro Light"/>
                <a:cs typeface="+mn-cs"/>
              </a:rPr>
              <a:t>директоров ПАО «МРСК Юга» </a:t>
            </a:r>
            <a:r>
              <a:rPr lang="ru-RU" altLang="ru-RU" sz="1200" b="1" dirty="0" smtClean="0">
                <a:solidFill>
                  <a:srgbClr val="002060"/>
                </a:solidFill>
                <a:latin typeface="PF Din Text Cond Pro Light"/>
                <a:cs typeface="+mn-cs"/>
              </a:rPr>
              <a:t>25.04.2019 </a:t>
            </a:r>
            <a:r>
              <a:rPr lang="ru-RU" altLang="ru-RU" sz="1200" b="1" dirty="0">
                <a:solidFill>
                  <a:srgbClr val="002060"/>
                </a:solidFill>
                <a:latin typeface="PF Din Text Cond Pro Light"/>
                <a:cs typeface="+mn-cs"/>
              </a:rPr>
              <a:t>(Протокол № </a:t>
            </a:r>
            <a:r>
              <a:rPr lang="ru-RU" altLang="ru-RU" sz="1200" b="1" dirty="0" smtClean="0">
                <a:solidFill>
                  <a:srgbClr val="002060"/>
                </a:solidFill>
                <a:latin typeface="PF Din Text Cond Pro Light"/>
                <a:cs typeface="+mn-cs"/>
              </a:rPr>
              <a:t>312/2019 </a:t>
            </a:r>
            <a:r>
              <a:rPr lang="ru-RU" altLang="ru-RU" sz="1200" b="1" dirty="0">
                <a:solidFill>
                  <a:srgbClr val="002060"/>
                </a:solidFill>
                <a:latin typeface="PF Din Text Cond Pro Light"/>
                <a:cs typeface="+mn-cs"/>
              </a:rPr>
              <a:t>от </a:t>
            </a:r>
            <a:r>
              <a:rPr lang="ru-RU" altLang="ru-RU" sz="1200" b="1" dirty="0" smtClean="0">
                <a:solidFill>
                  <a:srgbClr val="002060"/>
                </a:solidFill>
                <a:latin typeface="PF Din Text Cond Pro Light"/>
                <a:cs typeface="+mn-cs"/>
              </a:rPr>
              <a:t>29.04.2019)</a:t>
            </a:r>
            <a:br>
              <a:rPr lang="ru-RU" altLang="ru-RU" sz="1200" b="1" dirty="0" smtClean="0">
                <a:solidFill>
                  <a:srgbClr val="002060"/>
                </a:solidFill>
                <a:latin typeface="PF Din Text Cond Pro Light"/>
                <a:cs typeface="+mn-cs"/>
              </a:rPr>
            </a:br>
            <a:r>
              <a:rPr lang="ru-RU" sz="1200" dirty="0" smtClean="0">
                <a:latin typeface="PF Din Text Cond Pro Light"/>
                <a:ea typeface="Times New Roman" panose="02020603050405020304" pitchFamily="18" charset="0"/>
              </a:rPr>
              <a:t>Советом </a:t>
            </a:r>
            <a:r>
              <a:rPr lang="ru-RU" sz="1200" dirty="0">
                <a:latin typeface="PF Din Text Cond Pro Light"/>
                <a:ea typeface="Times New Roman" panose="02020603050405020304" pitchFamily="18" charset="0"/>
              </a:rPr>
              <a:t>директоров </a:t>
            </a:r>
            <a:r>
              <a:rPr lang="ru-RU" sz="1200" dirty="0" smtClean="0">
                <a:latin typeface="PF Din Text Cond Pro Light"/>
                <a:ea typeface="Times New Roman" panose="02020603050405020304" pitchFamily="18" charset="0"/>
              </a:rPr>
              <a:t>принято решение о </a:t>
            </a:r>
            <a:r>
              <a:rPr lang="ru-RU" sz="1200" dirty="0">
                <a:latin typeface="PF Din Text Cond Pro Light"/>
                <a:ea typeface="Times New Roman" panose="02020603050405020304" pitchFamily="18" charset="0"/>
              </a:rPr>
              <a:t>созыве годового Общего собрания акционеров </a:t>
            </a:r>
            <a:r>
              <a:rPr lang="ru-RU" sz="1200" dirty="0" smtClean="0">
                <a:latin typeface="PF Din Text Cond Pro Light"/>
                <a:ea typeface="Times New Roman" panose="02020603050405020304" pitchFamily="18" charset="0"/>
              </a:rPr>
              <a:t>Общества. В рамках подготовки к ГОСА Общества Совет директоров определил форму проведения собрания, принял решение об </a:t>
            </a:r>
            <a:r>
              <a:rPr lang="ru-RU" sz="1200" dirty="0">
                <a:latin typeface="PF Din Text Cond Pro Light"/>
                <a:ea typeface="Times New Roman" panose="02020603050405020304" pitchFamily="18" charset="0"/>
              </a:rPr>
              <a:t>определении даты, места и времени проведения </a:t>
            </a:r>
            <a:r>
              <a:rPr lang="ru-RU" sz="1200" dirty="0" smtClean="0">
                <a:latin typeface="PF Din Text Cond Pro Light"/>
                <a:ea typeface="Times New Roman" panose="02020603050405020304" pitchFamily="18" charset="0"/>
              </a:rPr>
              <a:t>ГОСА, </a:t>
            </a:r>
            <a:r>
              <a:rPr lang="ru-RU" sz="1200" dirty="0">
                <a:latin typeface="PF Din Text Cond Pro Light"/>
                <a:ea typeface="Times New Roman" panose="02020603050405020304" pitchFamily="18" charset="0"/>
              </a:rPr>
              <a:t>времени начала регистрации лиц, участвующих в </a:t>
            </a:r>
            <a:r>
              <a:rPr lang="ru-RU" sz="1200" dirty="0" smtClean="0">
                <a:latin typeface="PF Din Text Cond Pro Light"/>
                <a:ea typeface="Times New Roman" panose="02020603050405020304" pitchFamily="18" charset="0"/>
              </a:rPr>
              <a:t>ГОСА, об </a:t>
            </a:r>
            <a:r>
              <a:rPr lang="ru-RU" sz="1200" dirty="0">
                <a:latin typeface="PF Din Text Cond Pro Light"/>
                <a:ea typeface="Times New Roman" panose="02020603050405020304" pitchFamily="18" charset="0"/>
              </a:rPr>
              <a:t>утверждении даты определения (фиксации) лиц, имеющих право на участие в годовом Общем собрании акционеров </a:t>
            </a:r>
            <a:r>
              <a:rPr lang="ru-RU" sz="1200" dirty="0" smtClean="0">
                <a:latin typeface="PF Din Text Cond Pro Light"/>
                <a:ea typeface="Times New Roman" panose="02020603050405020304" pitchFamily="18" charset="0"/>
              </a:rPr>
              <a:t>Общества.</a:t>
            </a:r>
          </a:p>
        </p:txBody>
      </p:sp>
    </p:spTree>
    <p:extLst>
      <p:ext uri="{BB962C8B-B14F-4D97-AF65-F5344CB8AC3E}">
        <p14:creationId xmlns:p14="http://schemas.microsoft.com/office/powerpoint/2010/main" val="3323353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17</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462223" y="1217782"/>
            <a:ext cx="8360593"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300"/>
              </a:spcBef>
              <a:spcAft>
                <a:spcPts val="300"/>
              </a:spcAft>
              <a:buNone/>
              <a:defRPr/>
            </a:pPr>
            <a:r>
              <a:rPr lang="ru-RU" altLang="ru-RU" sz="1200" b="1" dirty="0" smtClean="0">
                <a:solidFill>
                  <a:srgbClr val="002060"/>
                </a:solidFill>
                <a:latin typeface="PF Din Text Cond Pro Light"/>
                <a:cs typeface="+mn-cs"/>
              </a:rPr>
              <a:t>Совет </a:t>
            </a:r>
            <a:r>
              <a:rPr lang="ru-RU" altLang="ru-RU" sz="1200" b="1" dirty="0">
                <a:solidFill>
                  <a:srgbClr val="002060"/>
                </a:solidFill>
                <a:latin typeface="PF Din Text Cond Pro Light"/>
                <a:cs typeface="+mn-cs"/>
              </a:rPr>
              <a:t>директоров ПАО «МРСК Юга» </a:t>
            </a:r>
            <a:r>
              <a:rPr lang="ru-RU" altLang="ru-RU" sz="1200" b="1" dirty="0" smtClean="0">
                <a:solidFill>
                  <a:srgbClr val="002060"/>
                </a:solidFill>
                <a:latin typeface="PF Din Text Cond Pro Light"/>
                <a:cs typeface="+mn-cs"/>
              </a:rPr>
              <a:t>25.04.2019 </a:t>
            </a:r>
            <a:r>
              <a:rPr lang="ru-RU" altLang="ru-RU" sz="1200" b="1" dirty="0">
                <a:solidFill>
                  <a:srgbClr val="002060"/>
                </a:solidFill>
                <a:latin typeface="PF Din Text Cond Pro Light"/>
                <a:cs typeface="+mn-cs"/>
              </a:rPr>
              <a:t>(Протокол № </a:t>
            </a:r>
            <a:r>
              <a:rPr lang="ru-RU" altLang="ru-RU" sz="1200" b="1" dirty="0" smtClean="0">
                <a:solidFill>
                  <a:srgbClr val="002060"/>
                </a:solidFill>
                <a:latin typeface="PF Din Text Cond Pro Light"/>
                <a:cs typeface="+mn-cs"/>
              </a:rPr>
              <a:t>313/2019 </a:t>
            </a:r>
            <a:r>
              <a:rPr lang="ru-RU" altLang="ru-RU" sz="1200" b="1" dirty="0">
                <a:solidFill>
                  <a:srgbClr val="002060"/>
                </a:solidFill>
                <a:latin typeface="PF Din Text Cond Pro Light"/>
                <a:cs typeface="+mn-cs"/>
              </a:rPr>
              <a:t>от </a:t>
            </a:r>
            <a:r>
              <a:rPr lang="ru-RU" altLang="ru-RU" sz="1200" b="1" dirty="0" smtClean="0">
                <a:solidFill>
                  <a:srgbClr val="002060"/>
                </a:solidFill>
                <a:latin typeface="PF Din Text Cond Pro Light"/>
                <a:cs typeface="+mn-cs"/>
              </a:rPr>
              <a:t>29.04.2019</a:t>
            </a:r>
            <a:r>
              <a:rPr lang="ru-RU" altLang="ru-RU" sz="1200" b="1" dirty="0">
                <a:solidFill>
                  <a:srgbClr val="002060"/>
                </a:solidFill>
                <a:latin typeface="PF Din Text Cond Pro Light"/>
                <a:cs typeface="+mn-cs"/>
              </a:rPr>
              <a:t>)</a:t>
            </a:r>
            <a:br>
              <a:rPr lang="ru-RU" altLang="ru-RU" sz="1200" b="1" dirty="0">
                <a:solidFill>
                  <a:srgbClr val="002060"/>
                </a:solidFill>
                <a:latin typeface="PF Din Text Cond Pro Light"/>
                <a:cs typeface="+mn-cs"/>
              </a:rPr>
            </a:br>
            <a:r>
              <a:rPr lang="ru-RU" altLang="ru-RU" sz="1200" dirty="0">
                <a:latin typeface="PF Din Text Cond Pro Light"/>
                <a:ea typeface="Times New Roman" panose="02020603050405020304" pitchFamily="18" charset="0"/>
              </a:rPr>
              <a:t>Советом директоров принято решение об утверждении дополнительного выпуска ценных бумаг </a:t>
            </a:r>
            <a:r>
              <a:rPr lang="ru-RU" sz="1200" dirty="0">
                <a:latin typeface="PF Din Text Cond Pro Light"/>
                <a:ea typeface="Times New Roman" panose="02020603050405020304" pitchFamily="18" charset="0"/>
              </a:rPr>
              <a:t/>
            </a:r>
            <a:br>
              <a:rPr lang="ru-RU" sz="1200" dirty="0">
                <a:latin typeface="PF Din Text Cond Pro Light"/>
                <a:ea typeface="Times New Roman" panose="02020603050405020304" pitchFamily="18" charset="0"/>
              </a:rPr>
            </a:br>
            <a:r>
              <a:rPr lang="ru-RU" sz="1200" dirty="0">
                <a:latin typeface="PF Din Text Cond Pro Light"/>
                <a:ea typeface="Times New Roman" panose="02020603050405020304" pitchFamily="18" charset="0"/>
              </a:rPr>
              <a:t>ПАО «МРСК Юга» - акций обыкновенных именных бездокументарных в количестве</a:t>
            </a:r>
            <a:br>
              <a:rPr lang="ru-RU" sz="1200" dirty="0">
                <a:latin typeface="PF Din Text Cond Pro Light"/>
                <a:ea typeface="Times New Roman" panose="02020603050405020304" pitchFamily="18" charset="0"/>
              </a:rPr>
            </a:br>
            <a:r>
              <a:rPr lang="ru-RU" sz="1200" dirty="0">
                <a:latin typeface="PF Din Text Cond Pro Light"/>
                <a:ea typeface="Times New Roman" panose="02020603050405020304" pitchFamily="18" charset="0"/>
              </a:rPr>
              <a:t>19 963 551 259 (Девятнадцать миллиардов девятьсот шестьдесят три миллиона пятьсот пятьдесят одна тысяча двести пятьдесят девять) штук номинальной стоимостью 10 (Десять) копеек каждая, размещаемых путем открытой </a:t>
            </a:r>
            <a:r>
              <a:rPr lang="ru-RU" sz="1200" dirty="0" smtClean="0">
                <a:latin typeface="PF Din Text Cond Pro Light"/>
                <a:ea typeface="Times New Roman" panose="02020603050405020304" pitchFamily="18" charset="0"/>
              </a:rPr>
              <a:t>подписки. Также </a:t>
            </a:r>
            <a:r>
              <a:rPr lang="ru-RU" altLang="ru-RU" sz="1200" dirty="0" smtClean="0">
                <a:latin typeface="PF Din Text Cond Pro Light"/>
                <a:ea typeface="Times New Roman" panose="02020603050405020304" pitchFamily="18" charset="0"/>
              </a:rPr>
              <a:t>Советом директоров утвержден Проспект </a:t>
            </a:r>
            <a:r>
              <a:rPr lang="ru-RU" altLang="ru-RU" sz="1200" dirty="0">
                <a:latin typeface="PF Din Text Cond Pro Light"/>
                <a:ea typeface="Times New Roman" panose="02020603050405020304" pitchFamily="18" charset="0"/>
              </a:rPr>
              <a:t>ценных бумаг ПАО «МРСК Юга» - акций обыкновенных именных бездокументарных в количестве 19 963 551 259 (Девятнадцать миллиардов девятьсот шестьдесят три миллиона пятьсот пятьдесят одна тысяча двести пятьдесят девять) штук номинальной стоимостью 10 (Десять) копеек каждая, размещаемых путем открытой </a:t>
            </a:r>
            <a:r>
              <a:rPr lang="ru-RU" altLang="ru-RU" sz="1200" dirty="0" smtClean="0">
                <a:latin typeface="PF Din Text Cond Pro Light"/>
                <a:ea typeface="Times New Roman" panose="02020603050405020304" pitchFamily="18" charset="0"/>
              </a:rPr>
              <a:t>подписки</a:t>
            </a:r>
            <a:r>
              <a:rPr lang="ru-RU" altLang="ru-RU" sz="1200" dirty="0">
                <a:latin typeface="PF Din Text Cond Pro Light"/>
                <a:ea typeface="Times New Roman" panose="02020603050405020304" pitchFamily="18" charset="0"/>
              </a:rPr>
              <a:t>.</a:t>
            </a:r>
          </a:p>
          <a:p>
            <a:pPr>
              <a:spcBef>
                <a:spcPts val="300"/>
              </a:spcBef>
              <a:spcAft>
                <a:spcPts val="300"/>
              </a:spcAft>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30.04.2019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314/2019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06.05.2019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рассмотрены </a:t>
            </a:r>
            <a:r>
              <a:rPr lang="ru-RU" altLang="ru-RU" sz="1200" dirty="0" smtClean="0">
                <a:latin typeface="PF Din Text Cond Pro Light"/>
                <a:ea typeface="Times New Roman" panose="02020603050405020304" pitchFamily="18" charset="0"/>
              </a:rPr>
              <a:t>организационные вопросы подготовки годового Общего собрания акционеров Общества</a:t>
            </a:r>
            <a:r>
              <a:rPr lang="en-US" altLang="ru-RU" sz="1200" dirty="0" smtClean="0">
                <a:latin typeface="PF Din Text Cond Pro Light"/>
                <a:ea typeface="Times New Roman" panose="02020603050405020304" pitchFamily="18" charset="0"/>
              </a:rPr>
              <a:t>:</a:t>
            </a:r>
            <a:r>
              <a:rPr lang="ru-RU" altLang="ru-RU" sz="1200" dirty="0" smtClean="0">
                <a:latin typeface="PF Din Text Cond Pro Light"/>
                <a:ea typeface="Times New Roman" panose="02020603050405020304" pitchFamily="18" charset="0"/>
              </a:rPr>
              <a:t> утверждена повестка </a:t>
            </a:r>
            <a:r>
              <a:rPr lang="ru-RU" altLang="ru-RU" sz="1200" dirty="0">
                <a:latin typeface="PF Din Text Cond Pro Light"/>
                <a:ea typeface="Times New Roman" panose="02020603050405020304" pitchFamily="18" charset="0"/>
              </a:rPr>
              <a:t>дня </a:t>
            </a:r>
            <a:r>
              <a:rPr lang="ru-RU" altLang="ru-RU" sz="1200" dirty="0" smtClean="0">
                <a:latin typeface="PF Din Text Cond Pro Light"/>
                <a:ea typeface="Times New Roman" panose="02020603050405020304" pitchFamily="18" charset="0"/>
              </a:rPr>
              <a:t>ГОСА Общества</a:t>
            </a:r>
            <a:r>
              <a:rPr lang="en-US" altLang="ru-RU" sz="1200" dirty="0" smtClean="0">
                <a:latin typeface="PF Din Text Cond Pro Light"/>
                <a:ea typeface="Times New Roman" panose="02020603050405020304" pitchFamily="18" charset="0"/>
              </a:rPr>
              <a:t>;</a:t>
            </a:r>
            <a:r>
              <a:rPr lang="ru-RU" altLang="ru-RU" sz="1200" dirty="0" smtClean="0">
                <a:latin typeface="PF Din Text Cond Pro Light"/>
                <a:ea typeface="Times New Roman" panose="02020603050405020304" pitchFamily="18" charset="0"/>
              </a:rPr>
              <a:t> определен перечень </a:t>
            </a:r>
            <a:r>
              <a:rPr lang="ru-RU" altLang="ru-RU" sz="1200" dirty="0">
                <a:latin typeface="PF Din Text Cond Pro Light"/>
                <a:ea typeface="Times New Roman" panose="02020603050405020304" pitchFamily="18" charset="0"/>
              </a:rPr>
              <a:t>информации (материалов), предоставляемой акционерам при подготовке к проведению </a:t>
            </a:r>
            <a:r>
              <a:rPr lang="ru-RU" altLang="ru-RU" sz="1200" dirty="0" smtClean="0">
                <a:latin typeface="PF Din Text Cond Pro Light"/>
                <a:ea typeface="Times New Roman" panose="02020603050405020304" pitchFamily="18" charset="0"/>
              </a:rPr>
              <a:t>ГОСА, </a:t>
            </a:r>
            <a:r>
              <a:rPr lang="ru-RU" altLang="ru-RU" sz="1200" dirty="0">
                <a:latin typeface="PF Din Text Cond Pro Light"/>
                <a:ea typeface="Times New Roman" panose="02020603050405020304" pitchFamily="18" charset="0"/>
              </a:rPr>
              <a:t>и </a:t>
            </a:r>
            <a:r>
              <a:rPr lang="ru-RU" altLang="ru-RU" sz="1200" dirty="0" smtClean="0">
                <a:latin typeface="PF Din Text Cond Pro Light"/>
                <a:ea typeface="Times New Roman" panose="02020603050405020304" pitchFamily="18" charset="0"/>
              </a:rPr>
              <a:t>порядок </a:t>
            </a:r>
            <a:r>
              <a:rPr lang="ru-RU" altLang="ru-RU" sz="1200" dirty="0">
                <a:latin typeface="PF Din Text Cond Pro Light"/>
                <a:ea typeface="Times New Roman" panose="02020603050405020304" pitchFamily="18" charset="0"/>
              </a:rPr>
              <a:t>ее </a:t>
            </a:r>
            <a:r>
              <a:rPr lang="ru-RU" altLang="ru-RU" sz="1200" dirty="0" smtClean="0">
                <a:latin typeface="PF Din Text Cond Pro Light"/>
                <a:ea typeface="Times New Roman" panose="02020603050405020304" pitchFamily="18" charset="0"/>
              </a:rPr>
              <a:t>предоставления</a:t>
            </a:r>
            <a:r>
              <a:rPr lang="en-US" altLang="ru-RU" sz="1200" dirty="0" smtClean="0">
                <a:latin typeface="PF Din Text Cond Pro Light"/>
                <a:ea typeface="Times New Roman" panose="02020603050405020304" pitchFamily="18" charset="0"/>
              </a:rPr>
              <a:t>;</a:t>
            </a:r>
            <a:r>
              <a:rPr lang="ru-RU" altLang="ru-RU" sz="1200" dirty="0" smtClean="0">
                <a:latin typeface="PF Din Text Cond Pro Light"/>
                <a:ea typeface="Times New Roman" panose="02020603050405020304" pitchFamily="18" charset="0"/>
              </a:rPr>
              <a:t> утверждены форма </a:t>
            </a:r>
            <a:r>
              <a:rPr lang="ru-RU" altLang="ru-RU" sz="1200" dirty="0">
                <a:latin typeface="PF Din Text Cond Pro Light"/>
                <a:ea typeface="Times New Roman" panose="02020603050405020304" pitchFamily="18" charset="0"/>
              </a:rPr>
              <a:t>и </a:t>
            </a:r>
            <a:r>
              <a:rPr lang="ru-RU" altLang="ru-RU" sz="1200" dirty="0" smtClean="0">
                <a:latin typeface="PF Din Text Cond Pro Light"/>
                <a:ea typeface="Times New Roman" panose="02020603050405020304" pitchFamily="18" charset="0"/>
              </a:rPr>
              <a:t>текст </a:t>
            </a:r>
            <a:r>
              <a:rPr lang="ru-RU" altLang="ru-RU" sz="1200" dirty="0">
                <a:latin typeface="PF Din Text Cond Pro Light"/>
                <a:ea typeface="Times New Roman" panose="02020603050405020304" pitchFamily="18" charset="0"/>
              </a:rPr>
              <a:t>бюллетеней для голосования на </a:t>
            </a:r>
            <a:r>
              <a:rPr lang="ru-RU" altLang="ru-RU" sz="1200" dirty="0" smtClean="0">
                <a:latin typeface="PF Din Text Cond Pro Light"/>
                <a:ea typeface="Times New Roman" panose="02020603050405020304" pitchFamily="18" charset="0"/>
              </a:rPr>
              <a:t>ГОСА, </a:t>
            </a:r>
            <a:r>
              <a:rPr lang="ru-RU" altLang="ru-RU" sz="1200" dirty="0">
                <a:latin typeface="PF Din Text Cond Pro Light"/>
                <a:ea typeface="Times New Roman" panose="02020603050405020304" pitchFamily="18" charset="0"/>
              </a:rPr>
              <a:t>а также </a:t>
            </a:r>
            <a:r>
              <a:rPr lang="ru-RU" altLang="ru-RU" sz="1200" dirty="0" smtClean="0">
                <a:latin typeface="PF Din Text Cond Pro Light"/>
                <a:ea typeface="Times New Roman" panose="02020603050405020304" pitchFamily="18" charset="0"/>
              </a:rPr>
              <a:t>формулировки </a:t>
            </a:r>
            <a:r>
              <a:rPr lang="ru-RU" altLang="ru-RU" sz="1200" dirty="0">
                <a:latin typeface="PF Din Text Cond Pro Light"/>
                <a:ea typeface="Times New Roman" panose="02020603050405020304" pitchFamily="18" charset="0"/>
              </a:rPr>
              <a:t>решений по вопросам повестки дня </a:t>
            </a:r>
            <a:r>
              <a:rPr lang="ru-RU" altLang="ru-RU" sz="1200" dirty="0" smtClean="0">
                <a:latin typeface="PF Din Text Cond Pro Light"/>
                <a:ea typeface="Times New Roman" panose="02020603050405020304" pitchFamily="18" charset="0"/>
              </a:rPr>
              <a:t>ГОСА, </a:t>
            </a:r>
            <a:r>
              <a:rPr lang="ru-RU" altLang="ru-RU" sz="1200" dirty="0">
                <a:latin typeface="PF Din Text Cond Pro Light"/>
                <a:ea typeface="Times New Roman" panose="02020603050405020304" pitchFamily="18" charset="0"/>
              </a:rPr>
              <a:t>которые должны направляться в электронной форме (в форме электронных документов) номинальным держателям акций, зарегистрированным в реестре акционеров </a:t>
            </a:r>
            <a:r>
              <a:rPr lang="ru-RU" altLang="ru-RU" sz="1200" dirty="0" smtClean="0">
                <a:latin typeface="PF Din Text Cond Pro Light"/>
                <a:ea typeface="Times New Roman" panose="02020603050405020304" pitchFamily="18" charset="0"/>
              </a:rPr>
              <a:t>Общества.</a:t>
            </a:r>
          </a:p>
          <a:p>
            <a:pPr>
              <a:spcBef>
                <a:spcPts val="300"/>
              </a:spcBef>
              <a:spcAft>
                <a:spcPts val="300"/>
              </a:spcAft>
              <a:buNone/>
              <a:defRPr/>
            </a:pPr>
            <a:r>
              <a:rPr lang="ru-RU" altLang="ru-RU" sz="1200" dirty="0" smtClean="0">
                <a:latin typeface="PF Din Text Cond Pro Light"/>
                <a:ea typeface="Times New Roman" panose="02020603050405020304" pitchFamily="18" charset="0"/>
              </a:rPr>
              <a:t>Также определена дата </a:t>
            </a:r>
            <a:r>
              <a:rPr lang="ru-RU" altLang="ru-RU" sz="1200" dirty="0">
                <a:latin typeface="PF Din Text Cond Pro Light"/>
                <a:ea typeface="Times New Roman" panose="02020603050405020304" pitchFamily="18" charset="0"/>
              </a:rPr>
              <a:t>направления бюллетеней для голосования лицам, имеющим право на участие в годовом Общем собрании акционеров Общества, адреса, по которому могут направляться заполненные бюллетени для голосования, и даты окончания приема заполненных бюллетеней для </a:t>
            </a:r>
            <a:r>
              <a:rPr lang="ru-RU" altLang="ru-RU" sz="1200" dirty="0" smtClean="0">
                <a:latin typeface="PF Din Text Cond Pro Light"/>
                <a:ea typeface="Times New Roman" panose="02020603050405020304" pitchFamily="18" charset="0"/>
              </a:rPr>
              <a:t>голосования.</a:t>
            </a:r>
          </a:p>
          <a:p>
            <a:pPr>
              <a:spcBef>
                <a:spcPts val="300"/>
              </a:spcBef>
              <a:spcAft>
                <a:spcPts val="300"/>
              </a:spcAft>
              <a:buNone/>
              <a:defRPr/>
            </a:pPr>
            <a:r>
              <a:rPr lang="ru-RU" sz="1200" dirty="0">
                <a:latin typeface="PF Din Text Cond Pro Light"/>
                <a:ea typeface="Times New Roman" panose="02020603050405020304" pitchFamily="18" charset="0"/>
              </a:rPr>
              <a:t>Об определении порядка сообщения акционерам Общества о проведении Общего собрания акционеров, в том числе утверждение формы и текста сообщения</a:t>
            </a:r>
            <a:r>
              <a:rPr lang="ru-RU" sz="1200" dirty="0" smtClean="0">
                <a:latin typeface="PF Din Text Cond Pro Light"/>
                <a:ea typeface="Times New Roman" panose="02020603050405020304" pitchFamily="18" charset="0"/>
              </a:rPr>
              <a:t>.</a:t>
            </a:r>
          </a:p>
          <a:p>
            <a:pPr>
              <a:spcBef>
                <a:spcPts val="300"/>
              </a:spcBef>
              <a:spcAft>
                <a:spcPts val="300"/>
              </a:spcAft>
              <a:buNone/>
              <a:defRPr/>
            </a:pPr>
            <a:r>
              <a:rPr lang="ru-RU" sz="1200" dirty="0">
                <a:latin typeface="PF Din Text Cond Pro Light"/>
                <a:ea typeface="Times New Roman" panose="02020603050405020304" pitchFamily="18" charset="0"/>
              </a:rPr>
              <a:t>В рамках подготовки к ГОСА Общества Советом директоров рассмотрены, предварительно утверждены и вынесены на утверждение годового Общего собрания акционеров Общества годовой отчет Общества за 2018 год и годовая бухгалтерская (финансовая) отчетность Общества за 2018 год, а также приняты решения о рекомендациях </a:t>
            </a:r>
            <a:r>
              <a:rPr lang="ru-RU" sz="1200" dirty="0" smtClean="0">
                <a:latin typeface="PF Din Text Cond Pro Light"/>
                <a:ea typeface="Times New Roman" panose="02020603050405020304" pitchFamily="18" charset="0"/>
              </a:rPr>
              <a:t>по </a:t>
            </a:r>
            <a:r>
              <a:rPr lang="ru-RU" sz="1200" dirty="0">
                <a:latin typeface="PF Din Text Cond Pro Light"/>
                <a:ea typeface="Times New Roman" panose="02020603050405020304" pitchFamily="18" charset="0"/>
              </a:rPr>
              <a:t>распределению прибыли (убытков) Общества по результатам 2018 года и  рекомендации по размеру дивидендов по акциям Общества за 2018 год, порядку их выплаты и о предложениях годовому Общему собранию акционеров по определению даты, на которую определяются лица, имеющие право на получение дивидендов</a:t>
            </a:r>
            <a:r>
              <a:rPr lang="ru-RU" sz="1200" dirty="0" smtClean="0">
                <a:latin typeface="PF Din Text Cond Pro Light"/>
                <a:ea typeface="Times New Roman" panose="02020603050405020304" pitchFamily="18" charset="0"/>
              </a:rPr>
              <a:t>.</a:t>
            </a:r>
            <a:endParaRPr lang="ru-RU" altLang="ru-RU" sz="1200" b="1" dirty="0" smtClean="0">
              <a:solidFill>
                <a:srgbClr val="002060"/>
              </a:solidFill>
              <a:latin typeface="PF Din Text Cond Pro Light"/>
            </a:endParaRPr>
          </a:p>
        </p:txBody>
      </p:sp>
    </p:spTree>
    <p:extLst>
      <p:ext uri="{BB962C8B-B14F-4D97-AF65-F5344CB8AC3E}">
        <p14:creationId xmlns:p14="http://schemas.microsoft.com/office/powerpoint/2010/main" val="3494734720"/>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18</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341644" y="1187632"/>
            <a:ext cx="855506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300"/>
              </a:spcBef>
              <a:spcAft>
                <a:spcPts val="300"/>
              </a:spcAft>
              <a:buNone/>
              <a:defRPr/>
            </a:pPr>
            <a:r>
              <a:rPr lang="ru-RU" sz="1200" dirty="0" smtClean="0">
                <a:latin typeface="PF Din Text Cond Pro Light"/>
                <a:ea typeface="Times New Roman" panose="02020603050405020304" pitchFamily="18" charset="0"/>
              </a:rPr>
              <a:t>Советом директоров принято решение о рекомендациях по кандидатуре </a:t>
            </a:r>
            <a:r>
              <a:rPr lang="ru-RU" sz="1200" dirty="0">
                <a:latin typeface="PF Din Text Cond Pro Light"/>
                <a:ea typeface="Times New Roman" panose="02020603050405020304" pitchFamily="18" charset="0"/>
              </a:rPr>
              <a:t>аудитора </a:t>
            </a:r>
            <a:r>
              <a:rPr lang="ru-RU" sz="1200" dirty="0" smtClean="0">
                <a:latin typeface="PF Din Text Cond Pro Light"/>
                <a:ea typeface="Times New Roman" panose="02020603050405020304" pitchFamily="18" charset="0"/>
              </a:rPr>
              <a:t>Общества, а также рассмотрены проекты внутренних документов Общества в новой редакции, предложенных для утверждения на годовом Общем собрании акционеров Общества</a:t>
            </a:r>
            <a:r>
              <a:rPr lang="en-US" sz="1200" dirty="0" smtClean="0">
                <a:latin typeface="PF Din Text Cond Pro Light"/>
                <a:ea typeface="Times New Roman" panose="02020603050405020304" pitchFamily="18" charset="0"/>
              </a:rPr>
              <a:t>:</a:t>
            </a:r>
            <a:r>
              <a:rPr lang="ru-RU" sz="1200" dirty="0" smtClean="0">
                <a:latin typeface="PF Din Text Cond Pro Light"/>
                <a:ea typeface="Times New Roman" panose="02020603050405020304" pitchFamily="18" charset="0"/>
              </a:rPr>
              <a:t> проект </a:t>
            </a:r>
            <a:r>
              <a:rPr lang="ru-RU" sz="1200" dirty="0">
                <a:latin typeface="PF Din Text Cond Pro Light"/>
                <a:ea typeface="Times New Roman" panose="02020603050405020304" pitchFamily="18" charset="0"/>
              </a:rPr>
              <a:t>Устава Общества в новой </a:t>
            </a:r>
            <a:r>
              <a:rPr lang="ru-RU" sz="1200" dirty="0" smtClean="0">
                <a:latin typeface="PF Din Text Cond Pro Light"/>
                <a:ea typeface="Times New Roman" panose="02020603050405020304" pitchFamily="18" charset="0"/>
              </a:rPr>
              <a:t>редакции, проекта </a:t>
            </a:r>
            <a:r>
              <a:rPr lang="ru-RU" sz="1200" dirty="0">
                <a:latin typeface="PF Din Text Cond Pro Light"/>
                <a:ea typeface="Times New Roman" panose="02020603050405020304" pitchFamily="18" charset="0"/>
              </a:rPr>
              <a:t>Положения о Общем собрании акционеров Общества в новой </a:t>
            </a:r>
            <a:r>
              <a:rPr lang="ru-RU" sz="1200" dirty="0" smtClean="0">
                <a:latin typeface="PF Din Text Cond Pro Light"/>
                <a:ea typeface="Times New Roman" panose="02020603050405020304" pitchFamily="18" charset="0"/>
              </a:rPr>
              <a:t>редакции, проект </a:t>
            </a:r>
            <a:r>
              <a:rPr lang="ru-RU" sz="1200" dirty="0">
                <a:latin typeface="PF Din Text Cond Pro Light"/>
                <a:ea typeface="Times New Roman" panose="02020603050405020304" pitchFamily="18" charset="0"/>
              </a:rPr>
              <a:t>Положения о Совете директоров Общества в новой </a:t>
            </a:r>
            <a:r>
              <a:rPr lang="ru-RU" sz="1200" dirty="0" smtClean="0">
                <a:latin typeface="PF Din Text Cond Pro Light"/>
                <a:ea typeface="Times New Roman" panose="02020603050405020304" pitchFamily="18" charset="0"/>
              </a:rPr>
              <a:t>редакции, проект </a:t>
            </a:r>
            <a:r>
              <a:rPr lang="ru-RU" sz="1200" dirty="0">
                <a:latin typeface="PF Din Text Cond Pro Light"/>
                <a:ea typeface="Times New Roman" panose="02020603050405020304" pitchFamily="18" charset="0"/>
              </a:rPr>
              <a:t>Положения о Правлении Общества в новой редакции</a:t>
            </a:r>
            <a:r>
              <a:rPr lang="ru-RU" sz="1200" dirty="0" smtClean="0">
                <a:latin typeface="PF Din Text Cond Pro Light"/>
                <a:ea typeface="Times New Roman" panose="02020603050405020304" pitchFamily="18" charset="0"/>
              </a:rPr>
              <a:t>.</a:t>
            </a:r>
          </a:p>
          <a:p>
            <a:pPr>
              <a:spcBef>
                <a:spcPts val="300"/>
              </a:spcBef>
              <a:spcAft>
                <a:spcPts val="300"/>
              </a:spcAft>
              <a:buNone/>
              <a:defRPr/>
            </a:pPr>
            <a:r>
              <a:rPr lang="ru-RU" altLang="ru-RU" sz="1200" b="1" dirty="0">
                <a:solidFill>
                  <a:srgbClr val="002060"/>
                </a:solidFill>
                <a:latin typeface="PF Din Text Cond Pro Light"/>
              </a:rPr>
              <a:t>Совет директоров ПАО «МРСК Юга» </a:t>
            </a:r>
            <a:r>
              <a:rPr lang="ru-RU" altLang="ru-RU" sz="1200" b="1" dirty="0" smtClean="0">
                <a:solidFill>
                  <a:srgbClr val="002060"/>
                </a:solidFill>
                <a:latin typeface="PF Din Text Cond Pro Light"/>
              </a:rPr>
              <a:t>29.04.2019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315/2019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30.04.2019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a:t>
            </a:r>
            <a:r>
              <a:rPr lang="ru-RU" altLang="ru-RU" sz="1200" dirty="0" smtClean="0">
                <a:latin typeface="PF Din Text Cond Pro Light"/>
                <a:ea typeface="Times New Roman" panose="02020603050405020304" pitchFamily="18" charset="0"/>
              </a:rPr>
              <a:t>одобрено участие </a:t>
            </a:r>
            <a:r>
              <a:rPr lang="ru-RU" altLang="ru-RU" sz="1200" dirty="0">
                <a:latin typeface="PF Din Text Cond Pro Light"/>
                <a:ea typeface="Times New Roman" panose="02020603050405020304" pitchFamily="18" charset="0"/>
              </a:rPr>
              <a:t>ПАО «МРСК Юга» в Публичном акционерном обществе «Волгоградские межрайонные электрические сети</a:t>
            </a:r>
            <a:r>
              <a:rPr lang="ru-RU" altLang="ru-RU" sz="1200" dirty="0" smtClean="0">
                <a:latin typeface="PF Din Text Cond Pro Light"/>
                <a:ea typeface="Times New Roman" panose="02020603050405020304" pitchFamily="18" charset="0"/>
              </a:rPr>
              <a:t>» (ПАО «ВМЭС») путем приобретения 100% доли в уставном капитале ПАО «ВМЭС». С</a:t>
            </a:r>
            <a:r>
              <a:rPr lang="ru-RU" sz="1200" dirty="0" smtClean="0">
                <a:latin typeface="PF Din Text Cond Pro Light"/>
                <a:ea typeface="Times New Roman" panose="02020603050405020304" pitchFamily="18" charset="0"/>
              </a:rPr>
              <a:t>тоимость </a:t>
            </a:r>
            <a:r>
              <a:rPr lang="ru-RU" sz="1200" dirty="0">
                <a:latin typeface="PF Din Text Cond Pro Light"/>
                <a:ea typeface="Times New Roman" panose="02020603050405020304" pitchFamily="18" charset="0"/>
              </a:rPr>
              <a:t>приобретения </a:t>
            </a:r>
            <a:r>
              <a:rPr lang="ru-RU" sz="1200" dirty="0" smtClean="0">
                <a:latin typeface="PF Din Text Cond Pro Light"/>
                <a:ea typeface="Times New Roman" panose="02020603050405020304" pitchFamily="18" charset="0"/>
              </a:rPr>
              <a:t>утверждена в </a:t>
            </a:r>
            <a:r>
              <a:rPr lang="ru-RU" sz="1200" dirty="0">
                <a:latin typeface="PF Din Text Cond Pro Light"/>
                <a:ea typeface="Times New Roman" panose="02020603050405020304" pitchFamily="18" charset="0"/>
              </a:rPr>
              <a:t>соответствии с ценой, определенной по результатам открытого конкурса, но не более рыночной стоимости акций, определенной независимым </a:t>
            </a:r>
            <a:r>
              <a:rPr lang="ru-RU" sz="1200" dirty="0" smtClean="0">
                <a:latin typeface="PF Din Text Cond Pro Light"/>
                <a:ea typeface="Times New Roman" panose="02020603050405020304" pitchFamily="18" charset="0"/>
              </a:rPr>
              <a:t>оценщиком. </a:t>
            </a:r>
            <a:endParaRPr lang="ru-RU" altLang="ru-RU" sz="1200" dirty="0">
              <a:latin typeface="PF Din Text Cond Pro Light"/>
              <a:ea typeface="Times New Roman" panose="02020603050405020304" pitchFamily="18" charset="0"/>
            </a:endParaRPr>
          </a:p>
          <a:p>
            <a:pPr>
              <a:spcBef>
                <a:spcPts val="300"/>
              </a:spcBef>
              <a:spcAft>
                <a:spcPts val="300"/>
              </a:spcAft>
              <a:buNone/>
              <a:defRPr/>
            </a:pPr>
            <a:r>
              <a:rPr lang="ru-RU" sz="1200" dirty="0" smtClean="0">
                <a:latin typeface="PF Din Text Cond Pro Light"/>
                <a:ea typeface="Times New Roman" panose="02020603050405020304" pitchFamily="18" charset="0"/>
              </a:rPr>
              <a:t>Также Советом директоров определена позиция </a:t>
            </a:r>
            <a:r>
              <a:rPr lang="ru-RU" sz="1200" dirty="0">
                <a:latin typeface="PF Din Text Cond Pro Light"/>
                <a:ea typeface="Times New Roman" panose="02020603050405020304" pitchFamily="18" charset="0"/>
              </a:rPr>
              <a:t>Общества по вопросам повесток дня заседаний Советов директоров ДЗО ПАО «МРСК Юга» - АО «ПСХ Соколовское» и АО «Энергосервис Юга» «Об участии Общества в ООО «</a:t>
            </a:r>
            <a:r>
              <a:rPr lang="ru-RU" sz="1200" dirty="0" err="1">
                <a:latin typeface="PF Din Text Cond Pro Light"/>
                <a:ea typeface="Times New Roman" panose="02020603050405020304" pitchFamily="18" charset="0"/>
              </a:rPr>
              <a:t>ЮгСтройМонтаж</a:t>
            </a:r>
            <a:r>
              <a:rPr lang="ru-RU" sz="1200" dirty="0">
                <a:latin typeface="PF Din Text Cond Pro Light"/>
                <a:ea typeface="Times New Roman" panose="02020603050405020304" pitchFamily="18" charset="0"/>
              </a:rPr>
              <a:t>» путем приобретения доли</a:t>
            </a:r>
            <a:r>
              <a:rPr lang="ru-RU" sz="1200" dirty="0" smtClean="0">
                <a:latin typeface="PF Din Text Cond Pro Light"/>
                <a:ea typeface="Times New Roman" panose="02020603050405020304" pitchFamily="18" charset="0"/>
              </a:rPr>
              <a:t>».</a:t>
            </a:r>
          </a:p>
          <a:p>
            <a:pPr>
              <a:spcBef>
                <a:spcPts val="300"/>
              </a:spcBef>
              <a:spcAft>
                <a:spcPts val="300"/>
              </a:spcAft>
              <a:buNone/>
              <a:defRPr/>
            </a:pPr>
            <a:r>
              <a:rPr lang="ru-RU" sz="1200" dirty="0" smtClean="0">
                <a:latin typeface="PF Din Text Cond Pro Light"/>
                <a:ea typeface="Times New Roman" panose="02020603050405020304" pitchFamily="18" charset="0"/>
              </a:rPr>
              <a:t>Кроме того, Советом директоров принято решение предоставить </a:t>
            </a:r>
            <a:r>
              <a:rPr lang="ru-RU" sz="1200" dirty="0">
                <a:latin typeface="PF Din Text Cond Pro Light"/>
                <a:ea typeface="Times New Roman" panose="02020603050405020304" pitchFamily="18" charset="0"/>
              </a:rPr>
              <a:t>согласие на совершение </a:t>
            </a:r>
            <a:r>
              <a:rPr lang="ru-RU" sz="1200" dirty="0" smtClean="0">
                <a:latin typeface="PF Din Text Cond Pro Light"/>
                <a:ea typeface="Times New Roman" panose="02020603050405020304" pitchFamily="18" charset="0"/>
              </a:rPr>
              <a:t>сделки, </a:t>
            </a:r>
            <a:r>
              <a:rPr lang="ru-RU" sz="1200" dirty="0">
                <a:latin typeface="PF Din Text Cond Pro Light"/>
                <a:ea typeface="Times New Roman" panose="02020603050405020304" pitchFamily="18" charset="0"/>
              </a:rPr>
              <a:t>в совершении которой имеется </a:t>
            </a:r>
            <a:r>
              <a:rPr lang="ru-RU" sz="1200" dirty="0" smtClean="0">
                <a:latin typeface="PF Din Text Cond Pro Light"/>
                <a:ea typeface="Times New Roman" panose="02020603050405020304" pitchFamily="18" charset="0"/>
              </a:rPr>
              <a:t>заинтересованность, - соглашение </a:t>
            </a:r>
            <a:r>
              <a:rPr lang="ru-RU" sz="1200" dirty="0">
                <a:latin typeface="PF Din Text Cond Pro Light"/>
                <a:ea typeface="Times New Roman" panose="02020603050405020304" pitchFamily="18" charset="0"/>
              </a:rPr>
              <a:t>об уступке права (требования) (цессии) между ПАО «МРСК Юга» и АО «Энергосервис Юга</a:t>
            </a:r>
            <a:r>
              <a:rPr lang="ru-RU" sz="1200" dirty="0" smtClean="0">
                <a:latin typeface="PF Din Text Cond Pro Light"/>
                <a:ea typeface="Times New Roman" panose="02020603050405020304" pitchFamily="18" charset="0"/>
              </a:rPr>
              <a:t>», а также определены существенные условия сделки.</a:t>
            </a:r>
            <a:endParaRPr lang="ru-RU" sz="1200" dirty="0">
              <a:latin typeface="PF Din Text Cond Pro Light"/>
              <a:ea typeface="Times New Roman" panose="02020603050405020304" pitchFamily="18" charset="0"/>
            </a:endParaRPr>
          </a:p>
          <a:p>
            <a:pPr>
              <a:spcBef>
                <a:spcPts val="300"/>
              </a:spcBef>
              <a:spcAft>
                <a:spcPts val="300"/>
              </a:spcAft>
              <a:buNone/>
              <a:defRPr/>
            </a:pPr>
            <a:r>
              <a:rPr lang="ru-RU" altLang="ru-RU" sz="1200" b="1" dirty="0" smtClean="0">
                <a:solidFill>
                  <a:srgbClr val="002060"/>
                </a:solidFill>
                <a:latin typeface="PF Din Text Cond Pro Light"/>
              </a:rPr>
              <a:t>Совет директоров ПАО «МРСК Юга» 07.05.2019 (Протокол № 318/2019 от 08.05.2019)</a:t>
            </a:r>
            <a:r>
              <a:rPr lang="ru-RU" altLang="ru-RU" sz="1200" b="1" dirty="0">
                <a:solidFill>
                  <a:srgbClr val="002060"/>
                </a:solidFill>
                <a:latin typeface="PF Din Text Cond Pro Light"/>
              </a:rPr>
              <a:t/>
            </a:r>
            <a:br>
              <a:rPr lang="ru-RU" altLang="ru-RU" sz="1200" b="1" dirty="0">
                <a:solidFill>
                  <a:srgbClr val="002060"/>
                </a:solidFill>
                <a:latin typeface="PF Din Text Cond Pro Light"/>
              </a:rPr>
            </a:br>
            <a:r>
              <a:rPr lang="ru-RU" altLang="ru-RU" sz="1200" dirty="0" smtClean="0">
                <a:latin typeface="PF Din Text Cond Pro Light"/>
                <a:ea typeface="Times New Roman" panose="02020603050405020304" pitchFamily="18" charset="0"/>
              </a:rPr>
              <a:t>Советом директоров рассмотрен проект </a:t>
            </a:r>
            <a:r>
              <a:rPr lang="ru-RU" altLang="ru-RU" sz="1200" dirty="0">
                <a:latin typeface="PF Din Text Cond Pro Light"/>
                <a:ea typeface="Times New Roman" panose="02020603050405020304" pitchFamily="18" charset="0"/>
              </a:rPr>
              <a:t>Положения о выплате членам Совета директоров Общества вознаграждений и компенсаций в новой </a:t>
            </a:r>
            <a:r>
              <a:rPr lang="ru-RU" altLang="ru-RU" sz="1200" dirty="0" smtClean="0">
                <a:latin typeface="PF Din Text Cond Pro Light"/>
                <a:ea typeface="Times New Roman" panose="02020603050405020304" pitchFamily="18" charset="0"/>
              </a:rPr>
              <a:t>редакции. Документ предложен годовому Общему собранию акционеров Общества для утверждения.</a:t>
            </a:r>
          </a:p>
          <a:p>
            <a:pPr>
              <a:spcBef>
                <a:spcPts val="300"/>
              </a:spcBef>
              <a:spcAft>
                <a:spcPts val="300"/>
              </a:spcAft>
              <a:buNone/>
              <a:defRPr/>
            </a:pPr>
            <a:r>
              <a:rPr lang="ru-RU" altLang="ru-RU" sz="1200" dirty="0" smtClean="0">
                <a:latin typeface="PF Din Text Cond Pro Light"/>
                <a:ea typeface="Times New Roman" panose="02020603050405020304" pitchFamily="18" charset="0"/>
              </a:rPr>
              <a:t>Также принято решение предложить ГОСА Общества у</a:t>
            </a:r>
            <a:r>
              <a:rPr lang="ru-RU" sz="1200" dirty="0" smtClean="0">
                <a:latin typeface="PF Din Text Cond Pro Light"/>
                <a:ea typeface="Times New Roman" panose="02020603050405020304" pitchFamily="18" charset="0"/>
              </a:rPr>
              <a:t>становить</a:t>
            </a:r>
            <a:r>
              <a:rPr lang="ru-RU" sz="1200" dirty="0">
                <a:latin typeface="PF Din Text Cond Pro Light"/>
                <a:ea typeface="Times New Roman" panose="02020603050405020304" pitchFamily="18" charset="0"/>
              </a:rPr>
              <a:t>, что настоящее Положение о выплате членам Совета директоров Общества вознаграждений и компенсаций в новой редакции применимо к членам Совета директоров Общества, избранным на настоящем и последующих Общих собраниях акционеров Общества.</a:t>
            </a:r>
          </a:p>
          <a:p>
            <a:pPr>
              <a:spcBef>
                <a:spcPts val="300"/>
              </a:spcBef>
              <a:spcAft>
                <a:spcPts val="300"/>
              </a:spcAft>
              <a:buNone/>
              <a:defRPr/>
            </a:pPr>
            <a:r>
              <a:rPr lang="ru-RU" altLang="ru-RU" sz="1200" b="1" dirty="0">
                <a:solidFill>
                  <a:srgbClr val="002060"/>
                </a:solidFill>
                <a:latin typeface="PF Din Text Cond Pro Light"/>
              </a:rPr>
              <a:t>Совет директоров ПАО «МРСК Юга» </a:t>
            </a:r>
            <a:r>
              <a:rPr lang="ru-RU" altLang="ru-RU" sz="1200" b="1" dirty="0" smtClean="0">
                <a:solidFill>
                  <a:srgbClr val="002060"/>
                </a:solidFill>
                <a:latin typeface="PF Din Text Cond Pro Light"/>
              </a:rPr>
              <a:t>15.05.2019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319/2019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20.05.2019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рассмотрен </a:t>
            </a:r>
            <a:r>
              <a:rPr lang="ru-RU" altLang="ru-RU" sz="1200" dirty="0" smtClean="0">
                <a:latin typeface="PF Din Text Cond Pro Light"/>
                <a:ea typeface="Times New Roman" panose="02020603050405020304" pitchFamily="18" charset="0"/>
              </a:rPr>
              <a:t>и принят к сведению отчёт </a:t>
            </a:r>
            <a:r>
              <a:rPr lang="ru-RU" altLang="ru-RU" sz="1200" dirty="0">
                <a:latin typeface="PF Din Text Cond Pro Light"/>
                <a:ea typeface="Times New Roman" panose="02020603050405020304" pitchFamily="18" charset="0"/>
              </a:rPr>
              <a:t>внутреннего аудита Общества об оценке эффективности </a:t>
            </a:r>
            <a:r>
              <a:rPr lang="ru-RU" altLang="ru-RU" sz="1200" dirty="0" smtClean="0">
                <a:latin typeface="PF Din Text Cond Pro Light"/>
                <a:ea typeface="Times New Roman" panose="02020603050405020304" pitchFamily="18" charset="0"/>
              </a:rPr>
              <a:t>системы </a:t>
            </a:r>
            <a:r>
              <a:rPr lang="ru-RU" altLang="ru-RU" sz="1200" dirty="0">
                <a:latin typeface="PF Din Text Cond Pro Light"/>
                <a:ea typeface="Times New Roman" panose="02020603050405020304" pitchFamily="18" charset="0"/>
              </a:rPr>
              <a:t>внутреннего контроля, системы управления рисками за 2018 </a:t>
            </a:r>
            <a:r>
              <a:rPr lang="ru-RU" altLang="ru-RU" sz="1200" dirty="0" smtClean="0">
                <a:latin typeface="PF Din Text Cond Pro Light"/>
                <a:ea typeface="Times New Roman" panose="02020603050405020304" pitchFamily="18" charset="0"/>
              </a:rPr>
              <a:t>год.</a:t>
            </a:r>
            <a:endParaRPr lang="ru-RU" altLang="ru-RU" sz="1200" dirty="0">
              <a:latin typeface="PF Din Text Cond Pro Light"/>
              <a:ea typeface="Times New Roman" panose="02020603050405020304" pitchFamily="18" charset="0"/>
            </a:endParaRPr>
          </a:p>
        </p:txBody>
      </p:sp>
    </p:spTree>
    <p:extLst>
      <p:ext uri="{BB962C8B-B14F-4D97-AF65-F5344CB8AC3E}">
        <p14:creationId xmlns:p14="http://schemas.microsoft.com/office/powerpoint/2010/main" val="297785955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19</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341645" y="1226097"/>
            <a:ext cx="848117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0"/>
              </a:spcBef>
              <a:buNone/>
              <a:defRPr/>
            </a:pPr>
            <a:r>
              <a:rPr lang="ru-RU" altLang="ru-RU" sz="1200" b="1" dirty="0" smtClean="0">
                <a:solidFill>
                  <a:srgbClr val="002060"/>
                </a:solidFill>
                <a:latin typeface="PF Din Text Cond Pro Light"/>
              </a:rPr>
              <a:t>Совет директоров ПАО «МРСК Юга» 22.05.2019 (Протокол № 320/2019 от 27.05.2019)</a:t>
            </a:r>
            <a:br>
              <a:rPr lang="ru-RU" altLang="ru-RU" sz="1200" b="1" dirty="0" smtClean="0">
                <a:solidFill>
                  <a:srgbClr val="002060"/>
                </a:solidFill>
                <a:latin typeface="PF Din Text Cond Pro Light"/>
              </a:rPr>
            </a:br>
            <a:r>
              <a:rPr lang="ru-RU" altLang="ru-RU" sz="1200" dirty="0" smtClean="0">
                <a:latin typeface="PF Din Text Cond Pro Light"/>
                <a:ea typeface="Times New Roman" panose="02020603050405020304" pitchFamily="18" charset="0"/>
              </a:rPr>
              <a:t>Советом </a:t>
            </a:r>
            <a:r>
              <a:rPr lang="ru-RU" altLang="ru-RU" sz="1200" dirty="0">
                <a:latin typeface="PF Din Text Cond Pro Light"/>
                <a:ea typeface="Times New Roman" panose="02020603050405020304" pitchFamily="18" charset="0"/>
              </a:rPr>
              <a:t>директоров </a:t>
            </a:r>
            <a:r>
              <a:rPr lang="ru-RU" altLang="ru-RU" sz="1200" dirty="0" smtClean="0">
                <a:latin typeface="PF Din Text Cond Pro Light"/>
                <a:ea typeface="Times New Roman" panose="02020603050405020304" pitchFamily="18" charset="0"/>
              </a:rPr>
              <a:t>одобрено участие </a:t>
            </a:r>
            <a:r>
              <a:rPr lang="ru-RU" altLang="ru-RU" sz="1200" dirty="0">
                <a:latin typeface="PF Din Text Cond Pro Light"/>
                <a:ea typeface="Times New Roman" panose="02020603050405020304" pitchFamily="18" charset="0"/>
              </a:rPr>
              <a:t>ПАО «МРСК Юга» в Автономной некоммерческой организации «Южный межрегиональный центр квалификаций электроэнергетики» путем </a:t>
            </a:r>
            <a:r>
              <a:rPr lang="ru-RU" altLang="ru-RU" sz="1200" dirty="0" smtClean="0">
                <a:latin typeface="PF Din Text Cond Pro Light"/>
                <a:ea typeface="Times New Roman" panose="02020603050405020304" pitchFamily="18" charset="0"/>
              </a:rPr>
              <a:t>создания, определенны условия участия, с</a:t>
            </a:r>
            <a:r>
              <a:rPr lang="ru-RU" sz="1200" dirty="0" smtClean="0">
                <a:latin typeface="PF Din Text Cond Pro Light"/>
                <a:ea typeface="Times New Roman" panose="02020603050405020304" pitchFamily="18" charset="0"/>
              </a:rPr>
              <a:t>огласован </a:t>
            </a:r>
            <a:r>
              <a:rPr lang="ru-RU" sz="1200" dirty="0">
                <a:latin typeface="PF Din Text Cond Pro Light"/>
                <a:ea typeface="Times New Roman" panose="02020603050405020304" pitchFamily="18" charset="0"/>
              </a:rPr>
              <a:t>проект Устава Автономной некоммерческой организации «Южный межрегиональный центр квалификаций электроэнергетики</a:t>
            </a:r>
            <a:r>
              <a:rPr lang="ru-RU" sz="1200" dirty="0" smtClean="0">
                <a:latin typeface="PF Din Text Cond Pro Light"/>
                <a:ea typeface="Times New Roman" panose="02020603050405020304" pitchFamily="18" charset="0"/>
              </a:rPr>
              <a:t>». </a:t>
            </a:r>
            <a:endParaRPr lang="ru-RU" altLang="ru-RU" sz="1200" dirty="0">
              <a:latin typeface="PF Din Text Cond Pro Light"/>
              <a:ea typeface="Times New Roman" panose="02020603050405020304" pitchFamily="18" charset="0"/>
            </a:endParaRPr>
          </a:p>
          <a:p>
            <a:pPr>
              <a:spcBef>
                <a:spcPts val="0"/>
              </a:spcBef>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27.05.2019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321/2019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29.05.2019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a:t>
            </a:r>
            <a:r>
              <a:rPr lang="ru-RU" altLang="ru-RU" sz="1200" dirty="0" smtClean="0">
                <a:latin typeface="PF Din Text Cond Pro Light"/>
                <a:ea typeface="Times New Roman" panose="02020603050405020304" pitchFamily="18" charset="0"/>
              </a:rPr>
              <a:t>рассмотрен и утвержден отчет о </a:t>
            </a:r>
            <a:r>
              <a:rPr lang="ru-RU" altLang="ru-RU" sz="1200" dirty="0">
                <a:latin typeface="PF Din Text Cond Pro Light"/>
                <a:ea typeface="Times New Roman" panose="02020603050405020304" pitchFamily="18" charset="0"/>
              </a:rPr>
              <a:t>выполнении Программы инновационного развития ПАО «МРСК Юга» на период 2016-2020 гг. с перспективой до 2025 г. за 2018 г</a:t>
            </a:r>
            <a:r>
              <a:rPr lang="ru-RU" altLang="ru-RU" sz="1200" dirty="0" smtClean="0">
                <a:latin typeface="PF Din Text Cond Pro Light"/>
                <a:ea typeface="Times New Roman" panose="02020603050405020304" pitchFamily="18" charset="0"/>
              </a:rPr>
              <a:t>.</a:t>
            </a:r>
          </a:p>
          <a:p>
            <a:pPr>
              <a:spcBef>
                <a:spcPts val="0"/>
              </a:spcBef>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29.05.2019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322/2019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03.06.2019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a:t>
            </a:r>
            <a:r>
              <a:rPr lang="ru-RU" altLang="ru-RU" sz="1200" dirty="0" smtClean="0">
                <a:latin typeface="PF Din Text Cond Pro Light"/>
                <a:ea typeface="Times New Roman" panose="02020603050405020304" pitchFamily="18" charset="0"/>
              </a:rPr>
              <a:t>рассмотрены и приняты к сведению отчет о </a:t>
            </a:r>
            <a:r>
              <a:rPr lang="ru-RU" altLang="ru-RU" sz="1200" dirty="0">
                <a:latin typeface="PF Din Text Cond Pro Light"/>
                <a:ea typeface="Times New Roman" panose="02020603050405020304" pitchFamily="18" charset="0"/>
              </a:rPr>
              <a:t>соблюдении Положения об информационной политике </a:t>
            </a:r>
            <a:r>
              <a:rPr lang="ru-RU" altLang="ru-RU" sz="1200" dirty="0" smtClean="0">
                <a:latin typeface="PF Din Text Cond Pro Light"/>
                <a:ea typeface="Times New Roman" panose="02020603050405020304" pitchFamily="18" charset="0"/>
              </a:rPr>
              <a:t>Общества </a:t>
            </a:r>
            <a:r>
              <a:rPr lang="ru-RU" altLang="ru-RU" sz="1200" dirty="0">
                <a:latin typeface="PF Din Text Cond Pro Light"/>
                <a:ea typeface="Times New Roman" panose="02020603050405020304" pitchFamily="18" charset="0"/>
              </a:rPr>
              <a:t>за 2018 </a:t>
            </a:r>
            <a:r>
              <a:rPr lang="ru-RU" altLang="ru-RU" sz="1200" dirty="0" smtClean="0">
                <a:latin typeface="PF Din Text Cond Pro Light"/>
                <a:ea typeface="Times New Roman" panose="02020603050405020304" pitchFamily="18" charset="0"/>
              </a:rPr>
              <a:t>год, а также </a:t>
            </a:r>
            <a:r>
              <a:rPr lang="ru-RU" sz="1200" dirty="0" smtClean="0">
                <a:latin typeface="PF Din Text Cond Pro Light"/>
                <a:ea typeface="Times New Roman" panose="02020603050405020304" pitchFamily="18" charset="0"/>
              </a:rPr>
              <a:t>отчёт об </a:t>
            </a:r>
            <a:r>
              <a:rPr lang="ru-RU" sz="1200" dirty="0">
                <a:latin typeface="PF Din Text Cond Pro Light"/>
                <a:ea typeface="Times New Roman" panose="02020603050405020304" pitchFamily="18" charset="0"/>
              </a:rPr>
              <a:t>организации и функционировании системы внутреннего </a:t>
            </a:r>
            <a:r>
              <a:rPr lang="ru-RU" sz="1200" dirty="0" smtClean="0">
                <a:latin typeface="PF Din Text Cond Pro Light"/>
                <a:ea typeface="Times New Roman" panose="02020603050405020304" pitchFamily="18" charset="0"/>
              </a:rPr>
              <a:t>контроля и </a:t>
            </a:r>
            <a:r>
              <a:rPr lang="ru-RU" sz="1200" dirty="0">
                <a:latin typeface="PF Din Text Cond Pro Light"/>
                <a:ea typeface="Times New Roman" panose="02020603050405020304" pitchFamily="18" charset="0"/>
              </a:rPr>
              <a:t>отчет </a:t>
            </a:r>
            <a:r>
              <a:rPr lang="ru-RU" sz="1200" dirty="0" smtClean="0">
                <a:latin typeface="PF Din Text Cond Pro Light"/>
                <a:ea typeface="Times New Roman" panose="02020603050405020304" pitchFamily="18" charset="0"/>
              </a:rPr>
              <a:t>об </a:t>
            </a:r>
            <a:r>
              <a:rPr lang="ru-RU" sz="1200" dirty="0">
                <a:latin typeface="PF Din Text Cond Pro Light"/>
                <a:ea typeface="Times New Roman" panose="02020603050405020304" pitchFamily="18" charset="0"/>
              </a:rPr>
              <a:t>организации, функционировании и эффективности системы управления </a:t>
            </a:r>
            <a:r>
              <a:rPr lang="ru-RU" sz="1200" dirty="0" smtClean="0">
                <a:latin typeface="PF Din Text Cond Pro Light"/>
                <a:ea typeface="Times New Roman" panose="02020603050405020304" pitchFamily="18" charset="0"/>
              </a:rPr>
              <a:t>рисками. </a:t>
            </a:r>
          </a:p>
          <a:p>
            <a:pPr>
              <a:spcBef>
                <a:spcPts val="0"/>
              </a:spcBef>
              <a:buNone/>
              <a:defRPr/>
            </a:pPr>
            <a:r>
              <a:rPr lang="ru-RU" altLang="ru-RU" sz="1200" dirty="0" smtClean="0">
                <a:latin typeface="PF Din Text Cond Pro Light"/>
                <a:ea typeface="Times New Roman" panose="02020603050405020304" pitchFamily="18" charset="0"/>
              </a:rPr>
              <a:t>Совет директоров  поручил </a:t>
            </a:r>
            <a:r>
              <a:rPr lang="ru-RU" altLang="ru-RU" sz="1200" dirty="0">
                <a:latin typeface="PF Din Text Cond Pro Light"/>
                <a:ea typeface="Times New Roman" panose="02020603050405020304" pitchFamily="18" charset="0"/>
              </a:rPr>
              <a:t>представителям ПАО «МРСК Юга» на годовом Общем собрании </a:t>
            </a:r>
            <a:r>
              <a:rPr lang="ru-RU" altLang="ru-RU" sz="1200" dirty="0" smtClean="0">
                <a:latin typeface="PF Din Text Cond Pro Light"/>
                <a:ea typeface="Times New Roman" panose="02020603050405020304" pitchFamily="18" charset="0"/>
              </a:rPr>
              <a:t>акционеров </a:t>
            </a:r>
            <a:r>
              <a:rPr lang="ru-RU" altLang="ru-RU" sz="1200" dirty="0">
                <a:latin typeface="PF Din Text Cond Pro Light"/>
                <a:ea typeface="Times New Roman" panose="02020603050405020304" pitchFamily="18" charset="0"/>
              </a:rPr>
              <a:t>АО «База отдыха «Энергетик» по вопросу «Об уменьшении уставного капитала </a:t>
            </a:r>
            <a:r>
              <a:rPr lang="ru-RU" altLang="ru-RU" sz="1200" dirty="0" smtClean="0">
                <a:latin typeface="PF Din Text Cond Pro Light"/>
                <a:ea typeface="Times New Roman" panose="02020603050405020304" pitchFamily="18" charset="0"/>
              </a:rPr>
              <a:t>Общества </a:t>
            </a:r>
            <a:r>
              <a:rPr lang="ru-RU" altLang="ru-RU" sz="1200" dirty="0">
                <a:latin typeface="PF Din Text Cond Pro Light"/>
                <a:ea typeface="Times New Roman" panose="02020603050405020304" pitchFamily="18" charset="0"/>
              </a:rPr>
              <a:t>путем уменьшения номинальной стоимости акций» голосовать «ЗА» принятие </a:t>
            </a:r>
            <a:r>
              <a:rPr lang="ru-RU" altLang="ru-RU" sz="1200" dirty="0" smtClean="0">
                <a:latin typeface="PF Din Text Cond Pro Light"/>
                <a:ea typeface="Times New Roman" panose="02020603050405020304" pitchFamily="18" charset="0"/>
              </a:rPr>
              <a:t>решения  об </a:t>
            </a:r>
            <a:r>
              <a:rPr lang="ru-RU" altLang="ru-RU" sz="1200" dirty="0">
                <a:latin typeface="PF Din Text Cond Pro Light"/>
                <a:ea typeface="Times New Roman" panose="02020603050405020304" pitchFamily="18" charset="0"/>
              </a:rPr>
              <a:t>уменьшении уставного капитала АО «База отдыха «Энергетик» до 30 045 425,85 рублей путем уменьшения номинальной стоимости обыкновенных именных акций до 0,27 рублей за одну обыкновенную именную акцию. Способ размещения акций - конвертация акций в акции той же категории (типа) с меньшей номинальной стоимостью. Порядок определения даты конвертации – 15-й рабочий день от даты государственной регистрации выпуска акций</a:t>
            </a:r>
            <a:r>
              <a:rPr lang="ru-RU" altLang="ru-RU" sz="1200" dirty="0" smtClean="0">
                <a:latin typeface="PF Din Text Cond Pro Light"/>
                <a:ea typeface="Times New Roman" panose="02020603050405020304" pitchFamily="18" charset="0"/>
              </a:rPr>
              <a:t>.</a:t>
            </a:r>
          </a:p>
          <a:p>
            <a:pPr>
              <a:spcBef>
                <a:spcPts val="0"/>
              </a:spcBef>
              <a:buNone/>
              <a:defRPr/>
            </a:pPr>
            <a:r>
              <a:rPr lang="ru-RU" sz="1200" dirty="0" smtClean="0">
                <a:latin typeface="PF Din Text Cond Pro Light"/>
                <a:ea typeface="Times New Roman" panose="02020603050405020304" pitchFamily="18" charset="0"/>
              </a:rPr>
              <a:t>Советом директоров рассмотрен и принят к сведению отчёт </a:t>
            </a:r>
            <a:r>
              <a:rPr lang="ru-RU" sz="1200" dirty="0">
                <a:latin typeface="PF Din Text Cond Pro Light"/>
                <a:ea typeface="Times New Roman" panose="02020603050405020304" pitchFamily="18" charset="0"/>
              </a:rPr>
              <a:t>о ходе исполнения Плана мероприятий </a:t>
            </a:r>
            <a:br>
              <a:rPr lang="ru-RU" sz="1200" dirty="0">
                <a:latin typeface="PF Din Text Cond Pro Light"/>
                <a:ea typeface="Times New Roman" panose="02020603050405020304" pitchFamily="18" charset="0"/>
              </a:rPr>
            </a:br>
            <a:r>
              <a:rPr lang="ru-RU" sz="1200" dirty="0">
                <a:latin typeface="PF Din Text Cond Pro Light"/>
                <a:ea typeface="Times New Roman" panose="02020603050405020304" pitchFamily="18" charset="0"/>
              </a:rPr>
              <a:t>ПАО «МРСК Юга», направленных на предупреждение и пресечение нарушений требований законодательства РФ об электроэнергетике за 1 квартал 2019 года</a:t>
            </a:r>
            <a:endParaRPr lang="ru-RU" altLang="ru-RU" sz="1200" dirty="0">
              <a:latin typeface="PF Din Text Cond Pro Light"/>
              <a:ea typeface="Times New Roman" panose="02020603050405020304" pitchFamily="18" charset="0"/>
            </a:endParaRPr>
          </a:p>
          <a:p>
            <a:pPr>
              <a:spcBef>
                <a:spcPts val="0"/>
              </a:spcBef>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30.05.2019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323/2019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03.06.2019)</a:t>
            </a:r>
          </a:p>
          <a:p>
            <a:pPr>
              <a:spcBef>
                <a:spcPts val="0"/>
              </a:spcBef>
              <a:buNone/>
              <a:defRPr/>
            </a:pPr>
            <a:r>
              <a:rPr lang="ru-RU" altLang="ru-RU" sz="1200" dirty="0" smtClean="0">
                <a:latin typeface="PF Din Text Cond Pro Light"/>
                <a:ea typeface="Times New Roman" panose="02020603050405020304" pitchFamily="18" charset="0"/>
              </a:rPr>
              <a:t>Советом </a:t>
            </a:r>
            <a:r>
              <a:rPr lang="ru-RU" altLang="ru-RU" sz="1200" dirty="0">
                <a:latin typeface="PF Din Text Cond Pro Light"/>
                <a:ea typeface="Times New Roman" panose="02020603050405020304" pitchFamily="18" charset="0"/>
              </a:rPr>
              <a:t>директоров утверждено Положение об инсайдерской информации ПАО «МРСК Юга</a:t>
            </a:r>
            <a:r>
              <a:rPr lang="ru-RU" altLang="ru-RU" sz="1200" dirty="0" smtClean="0">
                <a:latin typeface="PF Din Text Cond Pro Light"/>
                <a:ea typeface="Times New Roman" panose="02020603050405020304" pitchFamily="18" charset="0"/>
              </a:rPr>
              <a:t>» в новой редакции, рассмотрены результаты и принят к сведению отчет внешнего независимого эксперта ООО «РСМ Русь» оценки </a:t>
            </a:r>
            <a:r>
              <a:rPr lang="ru-RU" altLang="ru-RU" sz="1200" dirty="0">
                <a:latin typeface="PF Din Text Cond Pro Light"/>
                <a:ea typeface="Times New Roman" panose="02020603050405020304" pitchFamily="18" charset="0"/>
              </a:rPr>
              <a:t>эффективности системы внутреннего </a:t>
            </a:r>
            <a:r>
              <a:rPr lang="ru-RU" altLang="ru-RU" sz="1200" dirty="0" smtClean="0">
                <a:latin typeface="PF Din Text Cond Pro Light"/>
                <a:ea typeface="Times New Roman" panose="02020603050405020304" pitchFamily="18" charset="0"/>
              </a:rPr>
              <a:t>контроля Общества, определен количественный состав </a:t>
            </a:r>
            <a:r>
              <a:rPr lang="ru-RU" altLang="ru-RU" sz="1200" dirty="0">
                <a:latin typeface="PF Din Text Cond Pro Light"/>
                <a:ea typeface="Times New Roman" panose="02020603050405020304" pitchFamily="18" charset="0"/>
              </a:rPr>
              <a:t>Комитета по стратегии, развитию, </a:t>
            </a:r>
            <a:r>
              <a:rPr lang="ru-RU" altLang="ru-RU" sz="1200" dirty="0" smtClean="0">
                <a:latin typeface="PF Din Text Cond Pro Light"/>
                <a:ea typeface="Times New Roman" panose="02020603050405020304" pitchFamily="18" charset="0"/>
              </a:rPr>
              <a:t>инвестициям </a:t>
            </a:r>
            <a:r>
              <a:rPr lang="ru-RU" altLang="ru-RU" sz="1200" dirty="0">
                <a:latin typeface="PF Din Text Cond Pro Light"/>
                <a:ea typeface="Times New Roman" panose="02020603050405020304" pitchFamily="18" charset="0"/>
              </a:rPr>
              <a:t>и реформированию Совета директоров ПАО «МРСК Юга» и </a:t>
            </a:r>
            <a:r>
              <a:rPr lang="ru-RU" altLang="ru-RU" sz="1200" dirty="0" smtClean="0">
                <a:latin typeface="PF Din Text Cond Pro Light"/>
                <a:ea typeface="Times New Roman" panose="02020603050405020304" pitchFamily="18" charset="0"/>
              </a:rPr>
              <a:t>избран новый член Комитета.</a:t>
            </a:r>
          </a:p>
        </p:txBody>
      </p:sp>
    </p:spTree>
    <p:extLst>
      <p:ext uri="{BB962C8B-B14F-4D97-AF65-F5344CB8AC3E}">
        <p14:creationId xmlns:p14="http://schemas.microsoft.com/office/powerpoint/2010/main" val="278271970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7146954"/>
              </p:ext>
            </p:extLst>
          </p:nvPr>
        </p:nvGraphicFramePr>
        <p:xfrm>
          <a:off x="813916" y="944548"/>
          <a:ext cx="7676942" cy="5373700"/>
        </p:xfrm>
        <a:graphic>
          <a:graphicData uri="http://schemas.openxmlformats.org/drawingml/2006/table">
            <a:tbl>
              <a:tblPr firstRow="1" bandRow="1">
                <a:tableStyleId>{5C22544A-7EE6-4342-B048-85BDC9FD1C3A}</a:tableStyleId>
              </a:tblPr>
              <a:tblGrid>
                <a:gridCol w="5944742">
                  <a:extLst>
                    <a:ext uri="{9D8B030D-6E8A-4147-A177-3AD203B41FA5}">
                      <a16:colId xmlns:a16="http://schemas.microsoft.com/office/drawing/2014/main" val="20000"/>
                    </a:ext>
                  </a:extLst>
                </a:gridCol>
                <a:gridCol w="1732200">
                  <a:extLst>
                    <a:ext uri="{9D8B030D-6E8A-4147-A177-3AD203B41FA5}">
                      <a16:colId xmlns:a16="http://schemas.microsoft.com/office/drawing/2014/main" val="20001"/>
                    </a:ext>
                  </a:extLst>
                </a:gridCol>
              </a:tblGrid>
              <a:tr h="470999">
                <a:tc>
                  <a:txBody>
                    <a:bodyPr/>
                    <a:lstStyle/>
                    <a:p>
                      <a:pPr algn="ctr"/>
                      <a:r>
                        <a:rPr lang="ru-RU" sz="1600" b="0" dirty="0" smtClean="0">
                          <a:solidFill>
                            <a:schemeClr val="bg1"/>
                          </a:solidFill>
                          <a:latin typeface="PFDinTextCondPro-Medium" panose="02000500000000020004" pitchFamily="2" charset="0"/>
                        </a:rPr>
                        <a:t>Раздел</a:t>
                      </a:r>
                      <a:endParaRPr lang="ru-RU" sz="1600" b="0" dirty="0">
                        <a:solidFill>
                          <a:schemeClr val="bg1"/>
                        </a:solidFill>
                        <a:latin typeface="PFDinTextCondPro-Medium" panose="02000500000000020004" pitchFamily="2" charset="0"/>
                      </a:endParaRPr>
                    </a:p>
                  </a:txBody>
                  <a:tcPr marL="84406" marR="84406" marT="42203" marB="42203">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618FC5"/>
                    </a:solidFill>
                  </a:tcPr>
                </a:tc>
                <a:tc>
                  <a:txBody>
                    <a:bodyPr/>
                    <a:lstStyle/>
                    <a:p>
                      <a:pPr algn="ctr"/>
                      <a:r>
                        <a:rPr lang="ru-RU" sz="1600" b="0" dirty="0" smtClean="0">
                          <a:solidFill>
                            <a:schemeClr val="bg1"/>
                          </a:solidFill>
                          <a:latin typeface="PFDinTextCondPro-Medium" panose="02000500000000020004" pitchFamily="2" charset="0"/>
                        </a:rPr>
                        <a:t>Страница</a:t>
                      </a:r>
                      <a:endParaRPr lang="ru-RU" sz="1600" b="0" dirty="0">
                        <a:solidFill>
                          <a:schemeClr val="bg1"/>
                        </a:solidFill>
                        <a:latin typeface="PFDinTextCondPro-Medium" panose="02000500000000020004" pitchFamily="2" charset="0"/>
                      </a:endParaRPr>
                    </a:p>
                  </a:txBody>
                  <a:tcPr marL="84406" marR="84406" marT="42203" marB="42203">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solidFill>
                      <a:srgbClr val="618FC5"/>
                    </a:solidFill>
                  </a:tcPr>
                </a:tc>
                <a:extLst>
                  <a:ext uri="{0D108BD9-81ED-4DB2-BD59-A6C34878D82A}">
                    <a16:rowId xmlns:a16="http://schemas.microsoft.com/office/drawing/2014/main" val="10000"/>
                  </a:ext>
                </a:extLst>
              </a:tr>
              <a:tr h="401514">
                <a:tc>
                  <a:txBody>
                    <a:bodyPr/>
                    <a:lstStyle/>
                    <a:p>
                      <a:pPr algn="just"/>
                      <a:r>
                        <a:rPr lang="ru-RU" sz="1400" b="0" i="0" kern="1200" dirty="0" smtClean="0">
                          <a:solidFill>
                            <a:schemeClr val="tx1"/>
                          </a:solidFill>
                          <a:latin typeface="PF Din Text Cond Pro Light" panose="02000000000000000000" pitchFamily="2" charset="0"/>
                          <a:ea typeface="+mn-ea"/>
                          <a:cs typeface="+mn-cs"/>
                        </a:rPr>
                        <a:t>Ключевые новости</a:t>
                      </a:r>
                      <a:endParaRPr lang="ru-RU" sz="1400" b="0" i="0" kern="120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401514">
                <a:tc>
                  <a:txBody>
                    <a:bodyPr/>
                    <a:lstStyle/>
                    <a:p>
                      <a:pPr algn="just"/>
                      <a:r>
                        <a:rPr lang="ru-RU" sz="1400" b="0" i="0" dirty="0" smtClean="0">
                          <a:solidFill>
                            <a:schemeClr val="tx1"/>
                          </a:solidFill>
                          <a:latin typeface="PF Din Text Cond Pro Light" panose="02000000000000000000" pitchFamily="2" charset="0"/>
                        </a:rPr>
                        <a:t>Структура акционерного капитала</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10</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4015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400" b="0" i="0" dirty="0" smtClean="0">
                          <a:solidFill>
                            <a:schemeClr val="tx1"/>
                          </a:solidFill>
                          <a:latin typeface="PF Din Text Cond Pro Light" panose="02000000000000000000" pitchFamily="2" charset="0"/>
                        </a:rPr>
                        <a:t>Фондовый рынок</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13</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401514">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Решения, принятые Советом директоров</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15</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401514">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Основные финансово-экономические показатели</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21</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401514">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Переход компании на новую систему тарифного регулирования</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29</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6"/>
                  </a:ext>
                </a:extLst>
              </a:tr>
              <a:tr h="528343">
                <a:tc>
                  <a:txBody>
                    <a:bodyPr/>
                    <a:lstStyle/>
                    <a:p>
                      <a:pPr algn="just"/>
                      <a:r>
                        <a:rPr lang="ru-RU" sz="1400" b="0" i="0" kern="1200" baseline="0" dirty="0" smtClean="0">
                          <a:solidFill>
                            <a:schemeClr val="tx1"/>
                          </a:solidFill>
                          <a:latin typeface="PF Din Text Cond Pro Light" panose="02000000000000000000" pitchFamily="2" charset="0"/>
                          <a:ea typeface="+mn-ea"/>
                          <a:cs typeface="+mn-cs"/>
                        </a:rPr>
                        <a:t>Регулирование методом долгосрочной индексации необходимой валовой выручки (НВВ)</a:t>
                      </a:r>
                      <a:endParaRPr lang="ru-RU" sz="1400" b="0" i="0" kern="1200" baseline="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31</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359218">
                <a:tc>
                  <a:txBody>
                    <a:bodyPr/>
                    <a:lstStyle/>
                    <a:p>
                      <a:pPr algn="just"/>
                      <a:r>
                        <a:rPr lang="ru-RU" sz="1400" b="0" i="0" kern="1200" dirty="0" smtClean="0">
                          <a:solidFill>
                            <a:schemeClr val="tx1"/>
                          </a:solidFill>
                          <a:latin typeface="PF Din Text Cond Pro Light" panose="02000000000000000000" pitchFamily="2" charset="0"/>
                          <a:ea typeface="+mn-ea"/>
                          <a:cs typeface="+mn-cs"/>
                        </a:rPr>
                        <a:t>Итоги тарифного регулирования</a:t>
                      </a:r>
                      <a:endParaRPr lang="ru-RU" sz="1400" b="0" i="0" kern="1200" dirty="0">
                        <a:solidFill>
                          <a:schemeClr val="tx1"/>
                        </a:solidFill>
                        <a:latin typeface="PF Din Text Cond Pro Light" panose="02000000000000000000" pitchFamily="2" charset="0"/>
                        <a:ea typeface="+mn-ea"/>
                        <a:cs typeface="+mn-cs"/>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36</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r h="401514">
                <a:tc>
                  <a:txBody>
                    <a:bodyPr/>
                    <a:lstStyle/>
                    <a:p>
                      <a:pPr algn="just"/>
                      <a:r>
                        <a:rPr lang="ru-RU" sz="1400" b="0" i="0" dirty="0" smtClean="0">
                          <a:solidFill>
                            <a:schemeClr val="tx1"/>
                          </a:solidFill>
                          <a:latin typeface="PF Din Text Cond Pro Light" panose="02000000000000000000" pitchFamily="2" charset="0"/>
                        </a:rPr>
                        <a:t>Основные технические характеристики активов</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38</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9"/>
                  </a:ext>
                </a:extLst>
              </a:tr>
              <a:tr h="401514">
                <a:tc>
                  <a:txBody>
                    <a:bodyPr/>
                    <a:lstStyle/>
                    <a:p>
                      <a:pPr algn="just"/>
                      <a:r>
                        <a:rPr lang="ru-RU" sz="1400" b="0" i="0" dirty="0" smtClean="0">
                          <a:solidFill>
                            <a:schemeClr val="tx1"/>
                          </a:solidFill>
                          <a:latin typeface="PF Din Text Cond Pro Light" panose="02000000000000000000" pitchFamily="2" charset="0"/>
                        </a:rPr>
                        <a:t>Основные показатели транспорта электроэнергии</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40</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0"/>
                  </a:ext>
                </a:extLst>
              </a:tr>
              <a:tr h="401514">
                <a:tc>
                  <a:txBody>
                    <a:bodyPr/>
                    <a:lstStyle/>
                    <a:p>
                      <a:pPr algn="just"/>
                      <a:r>
                        <a:rPr lang="ru-RU" sz="1400" b="0" i="0" dirty="0" smtClean="0">
                          <a:solidFill>
                            <a:schemeClr val="tx1"/>
                          </a:solidFill>
                          <a:latin typeface="PF Din Text Cond Pro Light" panose="02000000000000000000" pitchFamily="2" charset="0"/>
                        </a:rPr>
                        <a:t>Инвестиционная деятельность</a:t>
                      </a:r>
                      <a:endParaRPr lang="ru-RU" sz="1400" b="0" i="0" dirty="0">
                        <a:solidFill>
                          <a:schemeClr val="tx1"/>
                        </a:solidFill>
                        <a:latin typeface="PF Din Text Cond Pro Light" panose="02000000000000000000" pitchFamily="2" charset="0"/>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42</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11"/>
                  </a:ext>
                </a:extLst>
              </a:tr>
              <a:tr h="401514">
                <a:tc>
                  <a:txBody>
                    <a:bodyPr/>
                    <a:lstStyle/>
                    <a:p>
                      <a:pPr marL="0" marR="0" indent="0" algn="just" defTabSz="914400" rtl="0" latinLnBrk="0">
                        <a:lnSpc>
                          <a:spcPct val="100000"/>
                        </a:lnSpc>
                        <a:spcBef>
                          <a:spcPts val="0"/>
                        </a:spcBef>
                        <a:spcAft>
                          <a:spcPts val="0"/>
                        </a:spcAft>
                        <a:buClrTx/>
                        <a:buSzTx/>
                        <a:buFontTx/>
                        <a:buNone/>
                        <a:tabLst/>
                      </a:pPr>
                      <a:r>
                        <a:rPr lang="ru-RU" sz="1400" b="0" i="0" u="none" strike="noStrike" cap="none" spc="0" baseline="0" dirty="0" smtClean="0">
                          <a:ln>
                            <a:noFill/>
                          </a:ln>
                          <a:solidFill>
                            <a:schemeClr val="tx1"/>
                          </a:solidFill>
                          <a:uFillTx/>
                          <a:latin typeface="PF Din Text Cond Pro Light" panose="02000000000000000000" pitchFamily="2" charset="0"/>
                          <a:ea typeface="+mn-ea"/>
                          <a:cs typeface="+mn-cs"/>
                          <a:sym typeface="Calibri"/>
                        </a:rPr>
                        <a:t>Реализованные проекты</a:t>
                      </a:r>
                      <a:endParaRPr lang="ru-RU" sz="1400" b="0" i="0" u="none" strike="noStrike" cap="none" spc="0" baseline="0" dirty="0">
                        <a:ln>
                          <a:noFill/>
                        </a:ln>
                        <a:solidFill>
                          <a:schemeClr val="tx1"/>
                        </a:solidFill>
                        <a:uFillTx/>
                        <a:latin typeface="PF Din Text Cond Pro Light" panose="02000000000000000000" pitchFamily="2" charset="0"/>
                        <a:ea typeface="+mn-ea"/>
                        <a:cs typeface="+mn-cs"/>
                        <a:sym typeface="Calibri"/>
                      </a:endParaRPr>
                    </a:p>
                  </a:txBody>
                  <a:tcPr marL="84406" marR="84406" marT="33231" marB="33231">
                    <a:lnL w="9525"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r>
                        <a:rPr lang="ru-RU" sz="1300" b="0" dirty="0" smtClean="0">
                          <a:solidFill>
                            <a:schemeClr val="tx1"/>
                          </a:solidFill>
                          <a:latin typeface="PF Din Text Cond Pro Light" panose="02000000000000000000" pitchFamily="2" charset="0"/>
                        </a:rPr>
                        <a:t>45</a:t>
                      </a:r>
                      <a:endParaRPr lang="ru-RU" sz="1300" b="0" dirty="0">
                        <a:solidFill>
                          <a:schemeClr val="tx1"/>
                        </a:solidFill>
                        <a:latin typeface="PF Din Text Cond Pro Light" panose="02000000000000000000" pitchFamily="2" charset="0"/>
                      </a:endParaRPr>
                    </a:p>
                  </a:txBody>
                  <a:tcPr marL="84406" marR="84406" marT="33231" marB="33231" anchor="ctr">
                    <a:lnL w="9525"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4" name="Номер слайда 3"/>
          <p:cNvSpPr>
            <a:spLocks noGrp="1"/>
          </p:cNvSpPr>
          <p:nvPr>
            <p:ph type="sldNum" sz="quarter" idx="2"/>
          </p:nvPr>
        </p:nvSpPr>
        <p:spPr>
          <a:xfrm>
            <a:off x="8629652" y="6318250"/>
            <a:ext cx="175687" cy="276999"/>
          </a:xfrm>
        </p:spPr>
        <p:txBody>
          <a:bodyPr anchor="b" anchorCtr="0"/>
          <a:lstStyle/>
          <a:p>
            <a:fld id="{86CB4B4D-7CA3-9044-876B-883B54F8677D}" type="slidenum">
              <a:rPr lang="ru-RU" smtClean="0">
                <a:latin typeface="PF Din Text Cond Pro Medium"/>
              </a:rPr>
              <a:t>2</a:t>
            </a:fld>
            <a:endParaRPr lang="ru-RU" dirty="0">
              <a:latin typeface="PF Din Text Cond Pro Medium"/>
            </a:endParaRPr>
          </a:p>
        </p:txBody>
      </p:sp>
      <p:sp>
        <p:nvSpPr>
          <p:cNvPr id="2" name="Заголовок 1"/>
          <p:cNvSpPr>
            <a:spLocks noGrp="1"/>
          </p:cNvSpPr>
          <p:nvPr>
            <p:ph type="title"/>
          </p:nvPr>
        </p:nvSpPr>
        <p:spPr>
          <a:xfrm>
            <a:off x="2290194" y="276837"/>
            <a:ext cx="5486479" cy="436801"/>
          </a:xfrm>
        </p:spPr>
        <p:txBody>
          <a:bodyPr/>
          <a:lstStyle/>
          <a:p>
            <a:r>
              <a:rPr lang="ru-RU" smtClean="0"/>
              <a:t>СОДЕРЖАНИЕ</a:t>
            </a:r>
            <a:endParaRPr lang="ru-RU" dirty="0"/>
          </a:p>
        </p:txBody>
      </p:sp>
    </p:spTree>
    <p:extLst>
      <p:ext uri="{BB962C8B-B14F-4D97-AF65-F5344CB8AC3E}">
        <p14:creationId xmlns:p14="http://schemas.microsoft.com/office/powerpoint/2010/main" val="428255072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20</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РЕШЕНИЯ, ПРИНЯТЫЕ СОВЕТОМ ДИРЕКТОРОВ</a:t>
            </a:r>
            <a:endParaRPr lang="ru-RU" dirty="0"/>
          </a:p>
        </p:txBody>
      </p:sp>
      <p:sp>
        <p:nvSpPr>
          <p:cNvPr id="9" name="Прямоугольник 2"/>
          <p:cNvSpPr>
            <a:spLocks noChangeArrowheads="1"/>
          </p:cNvSpPr>
          <p:nvPr/>
        </p:nvSpPr>
        <p:spPr bwMode="auto">
          <a:xfrm>
            <a:off x="341644" y="1217782"/>
            <a:ext cx="8555067"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300"/>
              </a:spcBef>
              <a:spcAft>
                <a:spcPts val="300"/>
              </a:spcAft>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14.06.2019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324/2019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17.06.2019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a:latin typeface="PF Din Text Cond Pro Light"/>
                <a:ea typeface="Times New Roman" panose="02020603050405020304" pitchFamily="18" charset="0"/>
              </a:rPr>
              <a:t>Советом директоров избран Об избрании </a:t>
            </a:r>
            <a:r>
              <a:rPr lang="ru-RU" altLang="ru-RU" sz="1200" dirty="0" smtClean="0">
                <a:latin typeface="PF Din Text Cond Pro Light"/>
                <a:ea typeface="Times New Roman" panose="02020603050405020304" pitchFamily="18" charset="0"/>
              </a:rPr>
              <a:t>Председатель </a:t>
            </a:r>
            <a:r>
              <a:rPr lang="ru-RU" altLang="ru-RU" sz="1200" dirty="0">
                <a:latin typeface="PF Din Text Cond Pro Light"/>
                <a:ea typeface="Times New Roman" panose="02020603050405020304" pitchFamily="18" charset="0"/>
              </a:rPr>
              <a:t>Совета директоров </a:t>
            </a:r>
            <a:r>
              <a:rPr lang="ru-RU" altLang="ru-RU" sz="1200" dirty="0" smtClean="0">
                <a:latin typeface="PF Din Text Cond Pro Light"/>
                <a:ea typeface="Times New Roman" panose="02020603050405020304" pitchFamily="18" charset="0"/>
              </a:rPr>
              <a:t>Общества.</a:t>
            </a:r>
          </a:p>
          <a:p>
            <a:pPr>
              <a:spcBef>
                <a:spcPts val="300"/>
              </a:spcBef>
              <a:spcAft>
                <a:spcPts val="300"/>
              </a:spcAft>
              <a:buNone/>
              <a:defRPr/>
            </a:pPr>
            <a:r>
              <a:rPr lang="ru-RU" altLang="ru-RU" sz="1200" b="1" dirty="0">
                <a:solidFill>
                  <a:srgbClr val="002060"/>
                </a:solidFill>
                <a:latin typeface="PF Din Text Cond Pro Light"/>
              </a:rPr>
              <a:t>Совет директоров ПАО «МРСК Юга» </a:t>
            </a:r>
            <a:r>
              <a:rPr lang="ru-RU" altLang="ru-RU" sz="1200" b="1" dirty="0" smtClean="0">
                <a:solidFill>
                  <a:srgbClr val="002060"/>
                </a:solidFill>
                <a:latin typeface="PF Din Text Cond Pro Light"/>
              </a:rPr>
              <a:t>27.06.2019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325/2019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01.07.2019</a:t>
            </a:r>
            <a:r>
              <a:rPr lang="ru-RU" altLang="ru-RU" sz="1200" b="1" dirty="0">
                <a:solidFill>
                  <a:srgbClr val="002060"/>
                </a:solidFill>
                <a:latin typeface="PF Din Text Cond Pro Light"/>
              </a:rPr>
              <a:t>)</a:t>
            </a:r>
            <a:endParaRPr lang="ru-RU" altLang="ru-RU" sz="1200" dirty="0" smtClean="0">
              <a:latin typeface="PF Din Text Cond Pro Light"/>
              <a:ea typeface="Times New Roman" panose="02020603050405020304" pitchFamily="18" charset="0"/>
            </a:endParaRPr>
          </a:p>
          <a:p>
            <a:pPr>
              <a:spcBef>
                <a:spcPts val="300"/>
              </a:spcBef>
              <a:spcAft>
                <a:spcPts val="300"/>
              </a:spcAft>
              <a:buNone/>
              <a:defRPr/>
            </a:pPr>
            <a:r>
              <a:rPr lang="ru-RU" altLang="ru-RU" sz="1200" dirty="0" smtClean="0">
                <a:latin typeface="PF Din Text Cond Pro Light"/>
                <a:ea typeface="Times New Roman" panose="02020603050405020304" pitchFamily="18" charset="0"/>
              </a:rPr>
              <a:t>Советом директоров принят к сведению  отчёта </a:t>
            </a:r>
            <a:r>
              <a:rPr lang="ru-RU" altLang="ru-RU" sz="1200" dirty="0">
                <a:latin typeface="PF Din Text Cond Pro Light"/>
                <a:ea typeface="Times New Roman" panose="02020603050405020304" pitchFamily="18" charset="0"/>
              </a:rPr>
              <a:t>об исполнении сводного на принципах РСБУ и консолидированного на принципах МСФО бизнес-плана Группы компаний МРСК Юга за </a:t>
            </a:r>
            <a:r>
              <a:rPr lang="ru-RU" altLang="ru-RU" sz="1200" dirty="0" smtClean="0">
                <a:latin typeface="PF Din Text Cond Pro Light"/>
                <a:ea typeface="Times New Roman" panose="02020603050405020304" pitchFamily="18" charset="0"/>
              </a:rPr>
              <a:t>2018 год, а также утвердил сводный на принципах РСБУ и консолидированный на принципах МСФО бизнес-план Группы компаний МРСК Юга на 2019 год и прогнозные показатели на 2020-2023 годы.</a:t>
            </a:r>
          </a:p>
          <a:p>
            <a:pPr>
              <a:spcBef>
                <a:spcPts val="300"/>
              </a:spcBef>
              <a:spcAft>
                <a:spcPts val="300"/>
              </a:spcAft>
              <a:buNone/>
              <a:defRPr/>
            </a:pPr>
            <a:r>
              <a:rPr lang="ru-RU" altLang="ru-RU" sz="1200" dirty="0" smtClean="0">
                <a:latin typeface="PF Din Text Cond Pro Light"/>
                <a:ea typeface="Times New Roman" panose="02020603050405020304" pitchFamily="18" charset="0"/>
              </a:rPr>
              <a:t>Советом директоров утвержден Кредитный план </a:t>
            </a:r>
            <a:r>
              <a:rPr lang="ru-RU" altLang="ru-RU" sz="1200" dirty="0">
                <a:latin typeface="PF Din Text Cond Pro Light"/>
                <a:ea typeface="Times New Roman" panose="02020603050405020304" pitchFamily="18" charset="0"/>
              </a:rPr>
              <a:t>ПАО «МРСК Юга» на 3 квартал 2019 </a:t>
            </a:r>
            <a:r>
              <a:rPr lang="ru-RU" altLang="ru-RU" sz="1200" dirty="0" smtClean="0">
                <a:latin typeface="PF Din Text Cond Pro Light"/>
                <a:ea typeface="Times New Roman" panose="02020603050405020304" pitchFamily="18" charset="0"/>
              </a:rPr>
              <a:t>года и рассмотрены результаты </a:t>
            </a:r>
            <a:r>
              <a:rPr lang="ru-RU" altLang="ru-RU" sz="1200" dirty="0">
                <a:latin typeface="PF Din Text Cond Pro Light"/>
                <a:ea typeface="Times New Roman" panose="02020603050405020304" pitchFamily="18" charset="0"/>
              </a:rPr>
              <a:t>внешней независимой оценки эффективности системы управления рисками.</a:t>
            </a:r>
          </a:p>
          <a:p>
            <a:pPr>
              <a:spcBef>
                <a:spcPts val="300"/>
              </a:spcBef>
              <a:spcAft>
                <a:spcPts val="300"/>
              </a:spcAft>
              <a:buNone/>
              <a:defRPr/>
            </a:pPr>
            <a:r>
              <a:rPr lang="ru-RU" altLang="ru-RU" sz="1200" dirty="0" smtClean="0">
                <a:latin typeface="PF Din Text Cond Pro Light"/>
                <a:ea typeface="Times New Roman" panose="02020603050405020304" pitchFamily="18" charset="0"/>
              </a:rPr>
              <a:t>Совет директоров определил позицию </a:t>
            </a:r>
            <a:r>
              <a:rPr lang="ru-RU" altLang="ru-RU" sz="1200" dirty="0">
                <a:latin typeface="PF Din Text Cond Pro Light"/>
                <a:ea typeface="Times New Roman" panose="02020603050405020304" pitchFamily="18" charset="0"/>
              </a:rPr>
              <a:t>Общества по вопросам повесток дня заседаний </a:t>
            </a:r>
            <a:r>
              <a:rPr lang="ru-RU" altLang="ru-RU" sz="1200" dirty="0" smtClean="0">
                <a:latin typeface="PF Din Text Cond Pro Light"/>
                <a:ea typeface="Times New Roman" panose="02020603050405020304" pitchFamily="18" charset="0"/>
              </a:rPr>
              <a:t>Советов </a:t>
            </a:r>
            <a:r>
              <a:rPr lang="ru-RU" altLang="ru-RU" sz="1200" dirty="0">
                <a:latin typeface="PF Din Text Cond Pro Light"/>
                <a:ea typeface="Times New Roman" panose="02020603050405020304" pitchFamily="18" charset="0"/>
              </a:rPr>
              <a:t>директоров ДЗО ПАО «МРСК Юга» </a:t>
            </a:r>
            <a:r>
              <a:rPr lang="ru-RU" altLang="ru-RU" sz="1200" dirty="0" smtClean="0">
                <a:latin typeface="PF Din Text Cond Pro Light"/>
                <a:ea typeface="Times New Roman" panose="02020603050405020304" pitchFamily="18" charset="0"/>
              </a:rPr>
              <a:t>(АО </a:t>
            </a:r>
            <a:r>
              <a:rPr lang="ru-RU" altLang="ru-RU" sz="1200" dirty="0">
                <a:latin typeface="PF Din Text Cond Pro Light"/>
                <a:ea typeface="Times New Roman" panose="02020603050405020304" pitchFamily="18" charset="0"/>
              </a:rPr>
              <a:t>«База отдыха «Энергетик», АО «ПСХ </a:t>
            </a:r>
            <a:r>
              <a:rPr lang="ru-RU" altLang="ru-RU" sz="1200" dirty="0" smtClean="0">
                <a:latin typeface="PF Din Text Cond Pro Light"/>
                <a:ea typeface="Times New Roman" panose="02020603050405020304" pitchFamily="18" charset="0"/>
              </a:rPr>
              <a:t>Соколовское</a:t>
            </a:r>
            <a:r>
              <a:rPr lang="ru-RU" altLang="ru-RU" sz="1200" dirty="0">
                <a:latin typeface="PF Din Text Cond Pro Light"/>
                <a:ea typeface="Times New Roman" panose="02020603050405020304" pitchFamily="18" charset="0"/>
              </a:rPr>
              <a:t>» и АО «Энергосервис Юга</a:t>
            </a:r>
            <a:r>
              <a:rPr lang="ru-RU" altLang="ru-RU" sz="1200" dirty="0" smtClean="0">
                <a:latin typeface="PF Din Text Cond Pro Light"/>
                <a:ea typeface="Times New Roman" panose="02020603050405020304" pitchFamily="18" charset="0"/>
              </a:rPr>
              <a:t>»), в том числе, принял</a:t>
            </a:r>
            <a:r>
              <a:rPr lang="ru-RU" sz="1200" dirty="0" smtClean="0">
                <a:latin typeface="PF Din Text Cond Pro Light"/>
                <a:ea typeface="Times New Roman" panose="02020603050405020304" pitchFamily="18" charset="0"/>
              </a:rPr>
              <a:t> рекомендации </a:t>
            </a:r>
            <a:r>
              <a:rPr lang="ru-RU" sz="1200" dirty="0">
                <a:latin typeface="PF Din Text Cond Pro Light"/>
                <a:ea typeface="Times New Roman" panose="02020603050405020304" pitchFamily="18" charset="0"/>
              </a:rPr>
              <a:t>по распределению прибыли (убытков</a:t>
            </a:r>
            <a:r>
              <a:rPr lang="ru-RU" sz="1200" dirty="0" smtClean="0">
                <a:latin typeface="PF Din Text Cond Pro Light"/>
                <a:ea typeface="Times New Roman" panose="02020603050405020304" pitchFamily="18" charset="0"/>
              </a:rPr>
              <a:t>) и выплате дивидендов ДЗО </a:t>
            </a:r>
            <a:r>
              <a:rPr lang="ru-RU" sz="1200" dirty="0">
                <a:latin typeface="PF Din Text Cond Pro Light"/>
                <a:ea typeface="Times New Roman" panose="02020603050405020304" pitchFamily="18" charset="0"/>
              </a:rPr>
              <a:t>по результатам 2018 </a:t>
            </a:r>
            <a:r>
              <a:rPr lang="ru-RU" sz="1200" dirty="0" smtClean="0">
                <a:latin typeface="PF Din Text Cond Pro Light"/>
                <a:ea typeface="Times New Roman" panose="02020603050405020304" pitchFamily="18" charset="0"/>
              </a:rPr>
              <a:t>года</a:t>
            </a:r>
            <a:r>
              <a:rPr lang="ru-RU" altLang="ru-RU" sz="1200" dirty="0" smtClean="0">
                <a:latin typeface="PF Din Text Cond Pro Light"/>
                <a:ea typeface="Times New Roman" panose="02020603050405020304" pitchFamily="18" charset="0"/>
              </a:rPr>
              <a:t>.</a:t>
            </a:r>
            <a:endParaRPr lang="ru-RU" altLang="ru-RU" sz="1200" dirty="0">
              <a:latin typeface="PF Din Text Cond Pro Light"/>
              <a:ea typeface="Times New Roman" panose="02020603050405020304" pitchFamily="18" charset="0"/>
            </a:endParaRPr>
          </a:p>
          <a:p>
            <a:pPr>
              <a:spcBef>
                <a:spcPts val="300"/>
              </a:spcBef>
              <a:spcAft>
                <a:spcPts val="300"/>
              </a:spcAft>
              <a:buNone/>
              <a:defRPr/>
            </a:pPr>
            <a:r>
              <a:rPr lang="ru-RU" altLang="ru-RU" sz="1200" dirty="0" smtClean="0">
                <a:latin typeface="PF Din Text Cond Pro Light"/>
                <a:ea typeface="Times New Roman" panose="02020603050405020304" pitchFamily="18" charset="0"/>
              </a:rPr>
              <a:t>Совет директоров рассмотрел доработанный проект </a:t>
            </a:r>
            <a:r>
              <a:rPr lang="ru-RU" altLang="ru-RU" sz="1200" dirty="0">
                <a:latin typeface="PF Din Text Cond Pro Light"/>
                <a:ea typeface="Times New Roman" panose="02020603050405020304" pitchFamily="18" charset="0"/>
              </a:rPr>
              <a:t>изменений, вносимых в </a:t>
            </a:r>
            <a:r>
              <a:rPr lang="ru-RU" altLang="ru-RU" sz="1200" dirty="0" smtClean="0">
                <a:latin typeface="PF Din Text Cond Pro Light"/>
                <a:ea typeface="Times New Roman" panose="02020603050405020304" pitchFamily="18" charset="0"/>
              </a:rPr>
              <a:t>инвестиционную </a:t>
            </a:r>
            <a:r>
              <a:rPr lang="ru-RU" altLang="ru-RU" sz="1200" dirty="0">
                <a:latin typeface="PF Din Text Cond Pro Light"/>
                <a:ea typeface="Times New Roman" panose="02020603050405020304" pitchFamily="18" charset="0"/>
              </a:rPr>
              <a:t>программу ПАО «МРСК Юга» на 2019-2023 годы, </a:t>
            </a:r>
            <a:r>
              <a:rPr lang="ru-RU" altLang="ru-RU" sz="1200" dirty="0" smtClean="0">
                <a:latin typeface="PF Din Text Cond Pro Light"/>
                <a:ea typeface="Times New Roman" panose="02020603050405020304" pitchFamily="18" charset="0"/>
              </a:rPr>
              <a:t>утв. </a:t>
            </a:r>
            <a:r>
              <a:rPr lang="ru-RU" altLang="ru-RU" sz="1200" dirty="0">
                <a:latin typeface="PF Din Text Cond Pro Light"/>
                <a:ea typeface="Times New Roman" panose="02020603050405020304" pitchFamily="18" charset="0"/>
              </a:rPr>
              <a:t>приказом </a:t>
            </a:r>
            <a:r>
              <a:rPr lang="ru-RU" altLang="ru-RU" sz="1200" dirty="0" smtClean="0">
                <a:latin typeface="PF Din Text Cond Pro Light"/>
                <a:ea typeface="Times New Roman" panose="02020603050405020304" pitchFamily="18" charset="0"/>
              </a:rPr>
              <a:t>Минэнерго </a:t>
            </a:r>
            <a:r>
              <a:rPr lang="ru-RU" altLang="ru-RU" sz="1200" dirty="0">
                <a:latin typeface="PF Din Text Cond Pro Light"/>
                <a:ea typeface="Times New Roman" panose="02020603050405020304" pitchFamily="18" charset="0"/>
              </a:rPr>
              <a:t>России от 22 декабря 2016 г. № 1387 (в редакции приказа Минэнерго России от 15.11.2018 № 11</a:t>
            </a:r>
            <a:r>
              <a:rPr lang="ru-RU" altLang="ru-RU" sz="1200" dirty="0" smtClean="0">
                <a:latin typeface="PF Din Text Cond Pro Light"/>
                <a:ea typeface="Times New Roman" panose="02020603050405020304" pitchFamily="18" charset="0"/>
              </a:rPr>
              <a:t>@) и отметил наличие замечаний к проекту изменений.</a:t>
            </a:r>
            <a:endParaRPr lang="ru-RU" altLang="ru-RU" sz="1200" dirty="0">
              <a:latin typeface="PF Din Text Cond Pro Light"/>
              <a:ea typeface="Times New Roman" panose="02020603050405020304" pitchFamily="18" charset="0"/>
            </a:endParaRPr>
          </a:p>
          <a:p>
            <a:pPr>
              <a:spcBef>
                <a:spcPts val="300"/>
              </a:spcBef>
              <a:spcAft>
                <a:spcPts val="300"/>
              </a:spcAft>
              <a:buNone/>
              <a:defRPr/>
            </a:pPr>
            <a:r>
              <a:rPr lang="ru-RU" altLang="ru-RU" sz="1200" dirty="0" smtClean="0">
                <a:latin typeface="PF Din Text Cond Pro Light"/>
                <a:ea typeface="Times New Roman" panose="02020603050405020304" pitchFamily="18" charset="0"/>
              </a:rPr>
              <a:t>С целью устранения замечаний Совет директоров поручил Единоличному </a:t>
            </a:r>
            <a:r>
              <a:rPr lang="ru-RU" altLang="ru-RU" sz="1200" dirty="0">
                <a:latin typeface="PF Din Text Cond Pro Light"/>
                <a:ea typeface="Times New Roman" panose="02020603050405020304" pitchFamily="18" charset="0"/>
              </a:rPr>
              <a:t>исполнительному органу Общества обеспечить повторное рассмотрение на заседании Совета директоров Общества доработанного проекта изменений, вносимых в инвестиционную программу ПАО «МРСК Юга» на 2019-2023 годы, </a:t>
            </a:r>
            <a:r>
              <a:rPr lang="ru-RU" altLang="ru-RU" sz="1200" dirty="0" smtClean="0">
                <a:latin typeface="PF Din Text Cond Pro Light"/>
                <a:ea typeface="Times New Roman" panose="02020603050405020304" pitchFamily="18" charset="0"/>
              </a:rPr>
              <a:t>утв. </a:t>
            </a:r>
            <a:r>
              <a:rPr lang="ru-RU" altLang="ru-RU" sz="1200" dirty="0">
                <a:latin typeface="PF Din Text Cond Pro Light"/>
                <a:ea typeface="Times New Roman" panose="02020603050405020304" pitchFamily="18" charset="0"/>
              </a:rPr>
              <a:t>приказом Минэнерго России от 22 декабря 2016 г. № 1387 (в редакции приказа Минэнерго России от 14.11.2018 № 11@), в рамках прохождения процедуры утверждения в срок не позднее 30.07.2019 года.</a:t>
            </a:r>
          </a:p>
          <a:p>
            <a:pPr>
              <a:spcBef>
                <a:spcPts val="300"/>
              </a:spcBef>
              <a:spcAft>
                <a:spcPts val="300"/>
              </a:spcAft>
              <a:buNone/>
              <a:defRPr/>
            </a:pPr>
            <a:r>
              <a:rPr lang="ru-RU" altLang="ru-RU" sz="1200" b="1" dirty="0" smtClean="0">
                <a:solidFill>
                  <a:srgbClr val="002060"/>
                </a:solidFill>
                <a:latin typeface="PF Din Text Cond Pro Light"/>
              </a:rPr>
              <a:t>Совет </a:t>
            </a:r>
            <a:r>
              <a:rPr lang="ru-RU" altLang="ru-RU" sz="1200" b="1" dirty="0">
                <a:solidFill>
                  <a:srgbClr val="002060"/>
                </a:solidFill>
                <a:latin typeface="PF Din Text Cond Pro Light"/>
              </a:rPr>
              <a:t>директоров ПАО «МРСК Юга» </a:t>
            </a:r>
            <a:r>
              <a:rPr lang="ru-RU" altLang="ru-RU" sz="1200" b="1" dirty="0" smtClean="0">
                <a:solidFill>
                  <a:srgbClr val="002060"/>
                </a:solidFill>
                <a:latin typeface="PF Din Text Cond Pro Light"/>
              </a:rPr>
              <a:t>28.06.2019 </a:t>
            </a:r>
            <a:r>
              <a:rPr lang="ru-RU" altLang="ru-RU" sz="1200" b="1" dirty="0">
                <a:solidFill>
                  <a:srgbClr val="002060"/>
                </a:solidFill>
                <a:latin typeface="PF Din Text Cond Pro Light"/>
              </a:rPr>
              <a:t>(Протокол № </a:t>
            </a:r>
            <a:r>
              <a:rPr lang="ru-RU" altLang="ru-RU" sz="1200" b="1" dirty="0" smtClean="0">
                <a:solidFill>
                  <a:srgbClr val="002060"/>
                </a:solidFill>
                <a:latin typeface="PF Din Text Cond Pro Light"/>
              </a:rPr>
              <a:t>326/2019 </a:t>
            </a:r>
            <a:r>
              <a:rPr lang="ru-RU" altLang="ru-RU" sz="1200" b="1" dirty="0">
                <a:solidFill>
                  <a:srgbClr val="002060"/>
                </a:solidFill>
                <a:latin typeface="PF Din Text Cond Pro Light"/>
              </a:rPr>
              <a:t>от </a:t>
            </a:r>
            <a:r>
              <a:rPr lang="ru-RU" altLang="ru-RU" sz="1200" b="1" dirty="0" smtClean="0">
                <a:solidFill>
                  <a:srgbClr val="002060"/>
                </a:solidFill>
                <a:latin typeface="PF Din Text Cond Pro Light"/>
              </a:rPr>
              <a:t>07.07.2019</a:t>
            </a:r>
            <a:r>
              <a:rPr lang="ru-RU" altLang="ru-RU" sz="1200" b="1" dirty="0">
                <a:solidFill>
                  <a:srgbClr val="002060"/>
                </a:solidFill>
                <a:latin typeface="PF Din Text Cond Pro Light"/>
              </a:rPr>
              <a:t>)</a:t>
            </a:r>
            <a:br>
              <a:rPr lang="ru-RU" altLang="ru-RU" sz="1200" b="1" dirty="0">
                <a:solidFill>
                  <a:srgbClr val="002060"/>
                </a:solidFill>
                <a:latin typeface="PF Din Text Cond Pro Light"/>
              </a:rPr>
            </a:br>
            <a:r>
              <a:rPr lang="ru-RU" altLang="ru-RU" sz="1200" dirty="0" smtClean="0">
                <a:latin typeface="PF Din Text Cond Pro Light"/>
                <a:ea typeface="Times New Roman" panose="02020603050405020304" pitchFamily="18" charset="0"/>
              </a:rPr>
              <a:t>Советом </a:t>
            </a:r>
            <a:r>
              <a:rPr lang="ru-RU" altLang="ru-RU" sz="1200" dirty="0">
                <a:latin typeface="PF Din Text Cond Pro Light"/>
                <a:ea typeface="Times New Roman" panose="02020603050405020304" pitchFamily="18" charset="0"/>
              </a:rPr>
              <a:t>директоров принято решение о присоединении к Единому стандарту фирменного стиля ПАО «Россети» и организаций группы компаний «Россети»,  а также утвердить Положение по управлению фирменным стилем Общества и Дорожную карту Общества по переходу Общества на Единый стандарт фирменного стиля ПАО «Россети» и организаций группы компаний «Россети</a:t>
            </a:r>
            <a:r>
              <a:rPr lang="ru-RU" altLang="ru-RU" sz="1200" dirty="0" smtClean="0">
                <a:latin typeface="PF Din Text Cond Pro Light"/>
                <a:ea typeface="Times New Roman" panose="02020603050405020304" pitchFamily="18" charset="0"/>
              </a:rPr>
              <a:t>».</a:t>
            </a:r>
          </a:p>
        </p:txBody>
      </p:sp>
    </p:spTree>
    <p:extLst>
      <p:ext uri="{BB962C8B-B14F-4D97-AF65-F5344CB8AC3E}">
        <p14:creationId xmlns:p14="http://schemas.microsoft.com/office/powerpoint/2010/main" val="249184371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21</a:t>
            </a:fld>
            <a:endParaRPr lang="ru-RU"/>
          </a:p>
        </p:txBody>
      </p:sp>
      <p:sp>
        <p:nvSpPr>
          <p:cNvPr id="4" name="Заголовок 3"/>
          <p:cNvSpPr>
            <a:spLocks noGrp="1"/>
          </p:cNvSpPr>
          <p:nvPr>
            <p:ph type="title"/>
          </p:nvPr>
        </p:nvSpPr>
        <p:spPr>
          <a:xfrm>
            <a:off x="893050" y="3530591"/>
            <a:ext cx="7668146" cy="460296"/>
          </a:xfrm>
        </p:spPr>
        <p:txBody>
          <a:bodyPr/>
          <a:lstStyle/>
          <a:p>
            <a:r>
              <a:rPr lang="ru-RU" dirty="0" smtClean="0"/>
              <a:t>ОСНОВНЫЕ ФИНАНСОВО-ЭКОНОМИЧЕСКИЕ ПОКАЗАТЕЛИ</a:t>
            </a:r>
            <a:endParaRPr lang="ru-RU" dirty="0"/>
          </a:p>
        </p:txBody>
      </p:sp>
    </p:spTree>
    <p:extLst>
      <p:ext uri="{BB962C8B-B14F-4D97-AF65-F5344CB8AC3E}">
        <p14:creationId xmlns:p14="http://schemas.microsoft.com/office/powerpoint/2010/main" val="121650323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22</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sp>
        <p:nvSpPr>
          <p:cNvPr id="7" name="Прямоугольник 6"/>
          <p:cNvSpPr/>
          <p:nvPr/>
        </p:nvSpPr>
        <p:spPr>
          <a:xfrm>
            <a:off x="738552" y="1533620"/>
            <a:ext cx="7531239"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Бухгалтерская отчетность ПАО «МРСК Юга», </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 подготовленная </a:t>
            </a: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в соответствии </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с </a:t>
            </a: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Российскими стандартами бухгалтерского учета (РСБУ), </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размещена </a:t>
            </a:r>
            <a:r>
              <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на корпоративном веб-сайте ПАО «МРСК Юга</a:t>
            </a:r>
            <a:r>
              <a:rPr kumimoji="0" lang="ru-RU" sz="1400" i="0" u="none" strike="noStrike" kern="0" cap="none" spc="0" normalizeH="0" baseline="0" noProof="0" dirty="0" smtClean="0">
                <a:ln>
                  <a:noFill/>
                </a:ln>
                <a:solidFill>
                  <a:prstClr val="black"/>
                </a:solidFill>
                <a:effectLst/>
                <a:uLnTx/>
                <a:uFillTx/>
                <a:latin typeface="PF Din Text Cond Pro Light"/>
                <a:ea typeface="+mn-ea"/>
                <a:cs typeface="Times New Roman" pitchFamily="18" charset="0"/>
              </a:rPr>
              <a:t>»:  </a:t>
            </a:r>
            <a:r>
              <a:rPr kumimoji="0" lang="en-US"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rPr>
              <a:t>http:/www.mrsk-yuga.ru</a:t>
            </a:r>
            <a:endParaRPr kumimoji="0" lang="ru-RU" sz="1400" i="0" u="none" strike="noStrike" kern="0" cap="none" spc="0" normalizeH="0" baseline="0" noProof="0" dirty="0">
              <a:ln>
                <a:noFill/>
              </a:ln>
              <a:solidFill>
                <a:prstClr val="black"/>
              </a:solidFill>
              <a:effectLst/>
              <a:uLnTx/>
              <a:uFillTx/>
              <a:latin typeface="PF Din Text Cond Pro Light"/>
              <a:ea typeface="+mn-ea"/>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72141360"/>
              </p:ext>
            </p:extLst>
          </p:nvPr>
        </p:nvGraphicFramePr>
        <p:xfrm>
          <a:off x="738552" y="2504549"/>
          <a:ext cx="7531239" cy="3518378"/>
        </p:xfrm>
        <a:graphic>
          <a:graphicData uri="http://schemas.openxmlformats.org/drawingml/2006/table">
            <a:tbl>
              <a:tblPr/>
              <a:tblGrid>
                <a:gridCol w="2747210">
                  <a:extLst>
                    <a:ext uri="{9D8B030D-6E8A-4147-A177-3AD203B41FA5}">
                      <a16:colId xmlns:a16="http://schemas.microsoft.com/office/drawing/2014/main" val="4090671838"/>
                    </a:ext>
                  </a:extLst>
                </a:gridCol>
                <a:gridCol w="2141891">
                  <a:extLst>
                    <a:ext uri="{9D8B030D-6E8A-4147-A177-3AD203B41FA5}">
                      <a16:colId xmlns:a16="http://schemas.microsoft.com/office/drawing/2014/main" val="3290105411"/>
                    </a:ext>
                  </a:extLst>
                </a:gridCol>
                <a:gridCol w="2642138">
                  <a:extLst>
                    <a:ext uri="{9D8B030D-6E8A-4147-A177-3AD203B41FA5}">
                      <a16:colId xmlns:a16="http://schemas.microsoft.com/office/drawing/2014/main" val="1985330225"/>
                    </a:ext>
                  </a:extLst>
                </a:gridCol>
              </a:tblGrid>
              <a:tr h="506068">
                <a:tc>
                  <a:txBody>
                    <a:bodyPr/>
                    <a:lstStyle/>
                    <a:p>
                      <a:pPr algn="ctr" fontAlgn="ctr"/>
                      <a:r>
                        <a:rPr lang="ru-RU" sz="1200" b="1" i="0" u="none" strike="noStrike" dirty="0">
                          <a:solidFill>
                            <a:schemeClr val="bg1"/>
                          </a:solidFill>
                          <a:effectLst/>
                          <a:latin typeface="PFDinTextCondPro-Light"/>
                        </a:rPr>
                        <a:t>Показатели</a:t>
                      </a:r>
                    </a:p>
                  </a:txBody>
                  <a:tcPr marL="9524" marR="9524"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ru-RU" sz="1200" b="1" i="0" u="none" strike="noStrike" dirty="0" smtClean="0">
                          <a:solidFill>
                            <a:schemeClr val="bg1"/>
                          </a:solidFill>
                          <a:effectLst/>
                          <a:latin typeface="PFDinTextCondPro-Light"/>
                        </a:rPr>
                        <a:t>6 месяцев 2018</a:t>
                      </a:r>
                      <a:r>
                        <a:rPr lang="en-US" sz="1200" b="1" i="0" u="none" strike="noStrike" dirty="0" smtClean="0">
                          <a:solidFill>
                            <a:schemeClr val="bg1"/>
                          </a:solidFill>
                          <a:effectLst/>
                          <a:latin typeface="PFDinTextCondPro-Light"/>
                        </a:rPr>
                        <a:t> </a:t>
                      </a:r>
                      <a:endParaRPr lang="ru-RU" sz="1200" b="1" i="0" u="none" strike="noStrike" dirty="0" smtClean="0">
                        <a:solidFill>
                          <a:schemeClr val="bg1"/>
                        </a:solidFill>
                        <a:effectLst/>
                        <a:latin typeface="PFDinTextCondPro-Light"/>
                      </a:endParaRPr>
                    </a:p>
                    <a:p>
                      <a:pPr algn="ctr" fontAlgn="ctr"/>
                      <a:r>
                        <a:rPr lang="ru-RU" sz="1200" b="1" i="0" u="none" strike="noStrike" dirty="0" smtClean="0">
                          <a:solidFill>
                            <a:schemeClr val="bg1"/>
                          </a:solidFill>
                          <a:effectLst/>
                          <a:latin typeface="PFDinTextCondPro-Light"/>
                        </a:rPr>
                        <a:t>(тыс. рублей)</a:t>
                      </a:r>
                      <a:endParaRPr lang="ru-RU" sz="1200" b="1" i="0" u="none" strike="noStrike" dirty="0">
                        <a:solidFill>
                          <a:schemeClr val="bg1"/>
                        </a:solidFill>
                        <a:effectLst/>
                        <a:latin typeface="PFDinTextCondPro-Light"/>
                      </a:endParaRPr>
                    </a:p>
                  </a:txBody>
                  <a:tcPr marL="9523" marR="9523"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ru-RU" sz="1200" b="1" i="0" u="none" strike="noStrike" dirty="0" smtClean="0">
                          <a:solidFill>
                            <a:schemeClr val="bg1"/>
                          </a:solidFill>
                          <a:effectLst/>
                          <a:latin typeface="PFDinTextCondPro-Light"/>
                        </a:rPr>
                        <a:t>6 месяцев 2019 </a:t>
                      </a:r>
                    </a:p>
                    <a:p>
                      <a:pPr algn="ctr" fontAlgn="ctr"/>
                      <a:r>
                        <a:rPr lang="ru-RU" sz="1200" b="1" i="0" u="none" strike="noStrike" dirty="0" smtClean="0">
                          <a:solidFill>
                            <a:schemeClr val="bg1"/>
                          </a:solidFill>
                          <a:effectLst/>
                          <a:latin typeface="PFDinTextCondPro-Light"/>
                        </a:rPr>
                        <a:t>(тыс. рублей)</a:t>
                      </a:r>
                      <a:endParaRPr lang="ru-RU" sz="1200" b="1" i="0" u="none" strike="noStrike" dirty="0">
                        <a:solidFill>
                          <a:schemeClr val="bg1"/>
                        </a:solidFill>
                        <a:effectLst/>
                        <a:latin typeface="PFDinTextCondPro-Light"/>
                      </a:endParaRPr>
                    </a:p>
                  </a:txBody>
                  <a:tcPr marL="9523" marR="9523"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61946487"/>
                  </a:ext>
                </a:extLst>
              </a:tr>
              <a:tr h="602462">
                <a:tc>
                  <a:txBody>
                    <a:bodyPr/>
                    <a:lstStyle/>
                    <a:p>
                      <a:pPr algn="l" fontAlgn="ctr"/>
                      <a:r>
                        <a:rPr lang="ru-RU" sz="1200" b="0" i="0" u="none" strike="noStrike" dirty="0">
                          <a:solidFill>
                            <a:srgbClr val="000000"/>
                          </a:solidFill>
                          <a:effectLst/>
                          <a:latin typeface="PFDinTextCondPro-Light"/>
                        </a:rPr>
                        <a:t>Выручка от реализации продукции</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PFDinTextCondPro-Light"/>
                        </a:rPr>
                        <a:t>17 786 255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PFDinTextCondPro-Light"/>
                        </a:rPr>
                        <a:t>18 089 989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40397039"/>
                  </a:ext>
                </a:extLst>
              </a:tr>
              <a:tr h="602462">
                <a:tc>
                  <a:txBody>
                    <a:bodyPr/>
                    <a:lstStyle/>
                    <a:p>
                      <a:pPr algn="l" fontAlgn="ctr"/>
                      <a:r>
                        <a:rPr lang="ru-RU" sz="1200" b="0" i="0" u="none" strike="noStrike" dirty="0">
                          <a:solidFill>
                            <a:srgbClr val="000000"/>
                          </a:solidFill>
                          <a:effectLst/>
                          <a:latin typeface="PFDinTextCondPro-Light"/>
                        </a:rPr>
                        <a:t>Себестоимость </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PFDinTextCondPro-Light"/>
                        </a:rPr>
                        <a:t>14 697 527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PFDinTextCondPro-Light"/>
                        </a:rPr>
                        <a:t>15 655 174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35681895"/>
                  </a:ext>
                </a:extLst>
              </a:tr>
              <a:tr h="602462">
                <a:tc>
                  <a:txBody>
                    <a:bodyPr/>
                    <a:lstStyle/>
                    <a:p>
                      <a:pPr algn="l" fontAlgn="ctr"/>
                      <a:r>
                        <a:rPr lang="ru-RU" sz="1200" b="0" i="0" u="none" strike="noStrike" dirty="0">
                          <a:solidFill>
                            <a:srgbClr val="000000"/>
                          </a:solidFill>
                          <a:effectLst/>
                          <a:latin typeface="PFDinTextCondPro-Light"/>
                        </a:rPr>
                        <a:t>Валовая прибыль</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a:solidFill>
                            <a:srgbClr val="000000"/>
                          </a:solidFill>
                          <a:effectLst/>
                          <a:latin typeface="PFDinTextCondPro-Light"/>
                        </a:rPr>
                        <a:t>3 088 728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PFDinTextCondPro-Light"/>
                        </a:rPr>
                        <a:t>2 434 815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86983673"/>
                  </a:ext>
                </a:extLst>
              </a:tr>
              <a:tr h="602462">
                <a:tc>
                  <a:txBody>
                    <a:bodyPr/>
                    <a:lstStyle/>
                    <a:p>
                      <a:pPr algn="l" fontAlgn="ctr"/>
                      <a:r>
                        <a:rPr lang="ru-RU" sz="1200" b="0" i="0" u="none" strike="noStrike" dirty="0">
                          <a:solidFill>
                            <a:srgbClr val="000000"/>
                          </a:solidFill>
                          <a:effectLst/>
                          <a:latin typeface="PFDinTextCondPro-Light"/>
                        </a:rPr>
                        <a:t>Прибыль до налогообложения</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a:solidFill>
                            <a:srgbClr val="000000"/>
                          </a:solidFill>
                          <a:effectLst/>
                          <a:latin typeface="PFDinTextCondPro-Light"/>
                        </a:rPr>
                        <a:t>1 265 835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PFDinTextCondPro-Light"/>
                        </a:rPr>
                        <a:t>314 655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65550003"/>
                  </a:ext>
                </a:extLst>
              </a:tr>
              <a:tr h="602462">
                <a:tc>
                  <a:txBody>
                    <a:bodyPr/>
                    <a:lstStyle/>
                    <a:p>
                      <a:pPr algn="l" fontAlgn="b"/>
                      <a:r>
                        <a:rPr lang="ru-RU" sz="1200" b="0" i="0" u="none" strike="noStrike" dirty="0">
                          <a:solidFill>
                            <a:srgbClr val="000000"/>
                          </a:solidFill>
                          <a:effectLst/>
                          <a:latin typeface="PFDinTextCondPro-Light"/>
                        </a:rPr>
                        <a:t>Чистая прибыль</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a:solidFill>
                            <a:srgbClr val="000000"/>
                          </a:solidFill>
                          <a:effectLst/>
                          <a:latin typeface="PFDinTextCondPro-Light"/>
                        </a:rPr>
                        <a:t>964 022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ru-RU" sz="1200" b="0" i="0" u="none" strike="noStrike" dirty="0">
                          <a:solidFill>
                            <a:srgbClr val="000000"/>
                          </a:solidFill>
                          <a:effectLst/>
                          <a:latin typeface="PFDinTextCondPro-Light"/>
                        </a:rPr>
                        <a:t>917 204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22691985"/>
                  </a:ext>
                </a:extLst>
              </a:tr>
            </a:tbl>
          </a:graphicData>
        </a:graphic>
      </p:graphicFrame>
    </p:spTree>
    <p:extLst>
      <p:ext uri="{BB962C8B-B14F-4D97-AF65-F5344CB8AC3E}">
        <p14:creationId xmlns:p14="http://schemas.microsoft.com/office/powerpoint/2010/main" val="76990335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23</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9281452"/>
              </p:ext>
            </p:extLst>
          </p:nvPr>
        </p:nvGraphicFramePr>
        <p:xfrm>
          <a:off x="432081" y="1168125"/>
          <a:ext cx="8309987" cy="5148553"/>
        </p:xfrm>
        <a:graphic>
          <a:graphicData uri="http://schemas.openxmlformats.org/drawingml/2006/table">
            <a:tbl>
              <a:tblPr>
                <a:tableStyleId>{5C22544A-7EE6-4342-B048-85BDC9FD1C3A}</a:tableStyleId>
              </a:tblPr>
              <a:tblGrid>
                <a:gridCol w="4283745">
                  <a:extLst>
                    <a:ext uri="{9D8B030D-6E8A-4147-A177-3AD203B41FA5}">
                      <a16:colId xmlns:a16="http://schemas.microsoft.com/office/drawing/2014/main" val="28852890"/>
                    </a:ext>
                  </a:extLst>
                </a:gridCol>
                <a:gridCol w="2013121">
                  <a:extLst>
                    <a:ext uri="{9D8B030D-6E8A-4147-A177-3AD203B41FA5}">
                      <a16:colId xmlns:a16="http://schemas.microsoft.com/office/drawing/2014/main" val="3144308924"/>
                    </a:ext>
                  </a:extLst>
                </a:gridCol>
                <a:gridCol w="2013121">
                  <a:extLst>
                    <a:ext uri="{9D8B030D-6E8A-4147-A177-3AD203B41FA5}">
                      <a16:colId xmlns:a16="http://schemas.microsoft.com/office/drawing/2014/main" val="527672227"/>
                    </a:ext>
                  </a:extLst>
                </a:gridCol>
              </a:tblGrid>
              <a:tr h="271121">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cap="none" spc="0" baseline="0" dirty="0" smtClean="0">
                          <a:ln>
                            <a:noFill/>
                          </a:ln>
                          <a:solidFill>
                            <a:schemeClr val="bg1"/>
                          </a:solidFill>
                          <a:effectLst/>
                          <a:uFillTx/>
                          <a:latin typeface="PFDinTextCondPro-Light"/>
                          <a:ea typeface="+mn-ea"/>
                          <a:cs typeface="+mn-cs"/>
                          <a:sym typeface="Calibri"/>
                        </a:rPr>
                        <a:t>Структура затрат, тыс. рублей</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9526" marR="9526" marT="9521" marB="0" anchor="b">
                    <a:solidFill>
                      <a:schemeClr val="tx2"/>
                    </a:solidFill>
                  </a:tcPr>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tc hMerge="1">
                  <a:txBody>
                    <a:bodyPr/>
                    <a:lstStyle/>
                    <a:p>
                      <a:pPr algn="l" fontAlgn="b"/>
                      <a:endParaRPr lang="ru-RU" sz="1200" b="0" i="0" u="none" strike="noStrike" dirty="0">
                        <a:solidFill>
                          <a:srgbClr val="000000"/>
                        </a:solidFill>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2960352361"/>
                  </a:ext>
                </a:extLst>
              </a:tr>
              <a:tr h="468457">
                <a:tc>
                  <a:txBody>
                    <a:bodyPr/>
                    <a:lstStyle/>
                    <a:p>
                      <a:pPr algn="ctr" fontAlgn="ctr"/>
                      <a:r>
                        <a:rPr lang="ru-RU" sz="1200" b="0" i="0" u="none" strike="noStrike" cap="none" spc="0" baseline="0" dirty="0">
                          <a:ln>
                            <a:noFill/>
                          </a:ln>
                          <a:solidFill>
                            <a:schemeClr val="bg1"/>
                          </a:solidFill>
                          <a:effectLst/>
                          <a:uFillTx/>
                          <a:latin typeface="PFDinTextCondPro-Light"/>
                          <a:ea typeface="+mn-ea"/>
                          <a:cs typeface="+mn-cs"/>
                          <a:sym typeface="Calibri"/>
                        </a:rPr>
                        <a:t>Наименование статьи </a:t>
                      </a:r>
                      <a:r>
                        <a:rPr lang="ru-RU" sz="1200" b="0" i="0" u="none" strike="noStrike" cap="none" spc="0" baseline="0" dirty="0" smtClean="0">
                          <a:ln>
                            <a:noFill/>
                          </a:ln>
                          <a:solidFill>
                            <a:schemeClr val="bg1"/>
                          </a:solidFill>
                          <a:effectLst/>
                          <a:uFillTx/>
                          <a:latin typeface="PFDinTextCondPro-Light"/>
                          <a:ea typeface="+mn-ea"/>
                          <a:cs typeface="+mn-cs"/>
                          <a:sym typeface="Calibri"/>
                        </a:rPr>
                        <a:t>затрат</a:t>
                      </a:r>
                      <a:r>
                        <a:rPr lang="ru-RU" sz="1200" b="0" i="0" u="none" strike="noStrike" cap="none" spc="0" baseline="0" dirty="0">
                          <a:ln>
                            <a:noFill/>
                          </a:ln>
                          <a:solidFill>
                            <a:schemeClr val="bg1"/>
                          </a:solidFill>
                          <a:effectLst/>
                          <a:uFillTx/>
                          <a:latin typeface="PFDinTextCondPro-Light"/>
                          <a:ea typeface="+mn-ea"/>
                          <a:cs typeface="+mn-cs"/>
                          <a:sym typeface="Calibri"/>
                        </a:rPr>
                        <a:t> </a:t>
                      </a:r>
                    </a:p>
                  </a:txBody>
                  <a:tcPr marL="9526" marR="9526" marT="9521" marB="0" anchor="ctr">
                    <a:solidFill>
                      <a:schemeClr val="tx2"/>
                    </a:solidFill>
                  </a:tcPr>
                </a:tc>
                <a:tc>
                  <a:txBody>
                    <a:bodyPr/>
                    <a:lstStyle/>
                    <a:p>
                      <a:pPr algn="ctr" fontAlgn="ctr"/>
                      <a:r>
                        <a:rPr lang="ru-RU" sz="1200" b="0" i="0" u="none" strike="noStrike" cap="none" spc="0" baseline="0" dirty="0" smtClean="0">
                          <a:ln>
                            <a:noFill/>
                          </a:ln>
                          <a:solidFill>
                            <a:schemeClr val="bg1"/>
                          </a:solidFill>
                          <a:effectLst/>
                          <a:uFillTx/>
                          <a:latin typeface="PFDinTextCondPro-Light"/>
                          <a:ea typeface="+mn-ea"/>
                          <a:cs typeface="+mn-cs"/>
                          <a:sym typeface="Calibri"/>
                        </a:rPr>
                        <a:t>6 месяцев 2018 </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9526" marR="9526" marT="9521" marB="0" anchor="ctr">
                    <a:solidFill>
                      <a:schemeClr val="tx2"/>
                    </a:solidFill>
                  </a:tcPr>
                </a:tc>
                <a:tc>
                  <a:txBody>
                    <a:bodyPr/>
                    <a:lstStyle/>
                    <a:p>
                      <a:pPr algn="ctr" fontAlgn="ctr"/>
                      <a:r>
                        <a:rPr lang="ru-RU" sz="1200" b="0" i="0" u="none" strike="noStrike" cap="none" spc="0" baseline="0" dirty="0" smtClean="0">
                          <a:ln>
                            <a:noFill/>
                          </a:ln>
                          <a:solidFill>
                            <a:schemeClr val="bg1"/>
                          </a:solidFill>
                          <a:effectLst/>
                          <a:uFillTx/>
                          <a:latin typeface="PFDinTextCondPro-Light"/>
                          <a:ea typeface="+mn-ea"/>
                          <a:cs typeface="+mn-cs"/>
                          <a:sym typeface="Calibri"/>
                        </a:rPr>
                        <a:t>6 месяцев 2019 </a:t>
                      </a:r>
                      <a:endParaRPr lang="ru-RU" sz="1200" b="0" i="0" u="none" strike="noStrike" cap="none" spc="0" baseline="0" dirty="0">
                        <a:ln>
                          <a:noFill/>
                        </a:ln>
                        <a:solidFill>
                          <a:schemeClr val="bg1"/>
                        </a:solidFill>
                        <a:effectLst/>
                        <a:uFillTx/>
                        <a:latin typeface="PFDinTextCondPro-Light"/>
                        <a:ea typeface="+mn-ea"/>
                        <a:cs typeface="+mn-cs"/>
                        <a:sym typeface="Calibri"/>
                      </a:endParaRPr>
                    </a:p>
                  </a:txBody>
                  <a:tcPr marL="9526" marR="9526" marT="9521" marB="0" anchor="ctr">
                    <a:solidFill>
                      <a:schemeClr val="tx2"/>
                    </a:solidFill>
                  </a:tcPr>
                </a:tc>
                <a:extLst>
                  <a:ext uri="{0D108BD9-81ED-4DB2-BD59-A6C34878D82A}">
                    <a16:rowId xmlns:a16="http://schemas.microsoft.com/office/drawing/2014/main" val="508619378"/>
                  </a:ext>
                </a:extLst>
              </a:tr>
              <a:tr h="240174">
                <a:tc>
                  <a:txBody>
                    <a:bodyPr/>
                    <a:lstStyle/>
                    <a:p>
                      <a:pPr algn="l" fontAlgn="ctr"/>
                      <a:r>
                        <a:rPr lang="ru-RU" sz="1200" u="none" strike="noStrike" dirty="0">
                          <a:effectLst/>
                          <a:latin typeface="PFDinTextCondPro-Light"/>
                        </a:rPr>
                        <a:t>Материальные затраты, всего</a:t>
                      </a:r>
                      <a:endParaRPr lang="ru-RU" sz="1200" b="0" i="0" u="none" strike="noStrike" dirty="0">
                        <a:solidFill>
                          <a:srgbClr val="000000"/>
                        </a:solidFill>
                        <a:effectLst/>
                        <a:latin typeface="PFDinTextCondPro-Light"/>
                      </a:endParaRP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4 561 079</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4 374 673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004465133"/>
                  </a:ext>
                </a:extLst>
              </a:tr>
              <a:tr h="220412">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Покупная электроэнергия на компенсацию потерь</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3 811 833</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3 581 973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031768263"/>
                  </a:ext>
                </a:extLst>
              </a:tr>
              <a:tr h="352571">
                <a:tc>
                  <a:txBody>
                    <a:bodyPr/>
                    <a:lstStyle/>
                    <a:p>
                      <a:pPr marL="0" marR="0" indent="0" algn="l" defTabSz="914400" rtl="0" eaLnBrk="1" fontAlgn="ctr"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DinTextCondPro-Light"/>
                          <a:ea typeface="+mn-ea"/>
                          <a:cs typeface="+mn-cs"/>
                          <a:sym typeface="Calibri"/>
                        </a:rPr>
                        <a:t>Покупная электроэнергия для реализации потребителям электроэнергии</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154 454</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144 914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81903944"/>
                  </a:ext>
                </a:extLst>
              </a:tr>
              <a:tr h="406129">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Покупная энергия на производственные и хозяйственные нужды</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150 395</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152 365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587739020"/>
                  </a:ext>
                </a:extLst>
              </a:tr>
              <a:tr h="240174">
                <a:tc>
                  <a:txBody>
                    <a:bodyPr/>
                    <a:lstStyle/>
                    <a:p>
                      <a:pPr marL="0" marR="0" indent="0" algn="l" defTabSz="914400" rtl="0" fontAlgn="ctr" latinLnBrk="0">
                        <a:lnSpc>
                          <a:spcPct val="100000"/>
                        </a:lnSpc>
                        <a:spcBef>
                          <a:spcPts val="0"/>
                        </a:spcBef>
                        <a:spcAft>
                          <a:spcPts val="0"/>
                        </a:spcAft>
                        <a:buClrTx/>
                        <a:buSzTx/>
                        <a:buFontTx/>
                        <a:buNone/>
                        <a:tabLst/>
                      </a:pPr>
                      <a:r>
                        <a:rPr lang="en-US" sz="1200" b="0" i="0" u="none" strike="noStrike" cap="none" spc="0" baseline="0" dirty="0" smtClean="0">
                          <a:ln>
                            <a:noFill/>
                          </a:ln>
                          <a:solidFill>
                            <a:schemeClr val="dk1"/>
                          </a:solidFill>
                          <a:effectLst/>
                          <a:uFillTx/>
                          <a:latin typeface="PFDinTextCondPro-Light"/>
                          <a:ea typeface="+mn-ea"/>
                          <a:cs typeface="+mn-cs"/>
                          <a:sym typeface="Calibri"/>
                        </a:rPr>
                        <a:t>C</a:t>
                      </a:r>
                      <a:r>
                        <a:rPr lang="ru-RU" sz="1200" b="0" i="0" u="none" strike="noStrike" cap="none" spc="0" baseline="0" dirty="0" err="1" smtClean="0">
                          <a:ln>
                            <a:noFill/>
                          </a:ln>
                          <a:solidFill>
                            <a:schemeClr val="dk1"/>
                          </a:solidFill>
                          <a:effectLst/>
                          <a:uFillTx/>
                          <a:latin typeface="PFDinTextCondPro-Light"/>
                          <a:ea typeface="+mn-ea"/>
                          <a:cs typeface="+mn-cs"/>
                          <a:sym typeface="Calibri"/>
                        </a:rPr>
                        <a:t>ырьё</a:t>
                      </a:r>
                      <a:r>
                        <a:rPr lang="ru-RU" sz="1200" b="0" i="0" u="none" strike="noStrike" cap="none" spc="0" baseline="0" dirty="0" smtClean="0">
                          <a:ln>
                            <a:noFill/>
                          </a:ln>
                          <a:solidFill>
                            <a:schemeClr val="dk1"/>
                          </a:solidFill>
                          <a:effectLst/>
                          <a:uFillTx/>
                          <a:latin typeface="PFDinTextCondPro-Light"/>
                          <a:ea typeface="+mn-ea"/>
                          <a:cs typeface="+mn-cs"/>
                          <a:sym typeface="Calibri"/>
                        </a:rPr>
                        <a:t> </a:t>
                      </a:r>
                      <a:r>
                        <a:rPr lang="ru-RU" sz="1200" b="0" i="0" u="none" strike="noStrike" cap="none" spc="0" baseline="0" dirty="0">
                          <a:ln>
                            <a:noFill/>
                          </a:ln>
                          <a:solidFill>
                            <a:schemeClr val="dk1"/>
                          </a:solidFill>
                          <a:effectLst/>
                          <a:uFillTx/>
                          <a:latin typeface="PFDinTextCondPro-Light"/>
                          <a:ea typeface="+mn-ea"/>
                          <a:cs typeface="+mn-cs"/>
                          <a:sym typeface="Calibri"/>
                        </a:rPr>
                        <a:t>и материалы</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444 398</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495 421</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957446277"/>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Работы и услуги производственного характера  </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4 769 944</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5 474 967</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033597746"/>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Затраты на оплату труда</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2 599 853</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2 992 255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95188285"/>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Страховые взносы</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792 106</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912 615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1679551029"/>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Отчисления на НПО (НПФ энергетики)</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 </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05275875"/>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Амортизация основных средств и НМА</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1 354 840</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1 319 515</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588770412"/>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Прочие затраты, из них</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619 705</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581 150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3499516899"/>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Оплата работ и услуг сторонних организаций</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184 785</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203 584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664887339"/>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Расходы на страхование</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44 821</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44 908</a:t>
                      </a:r>
                    </a:p>
                  </a:txBody>
                  <a:tcPr marL="9525" marR="9525" marT="9525" marB="0" anchor="ctr">
                    <a:solidFill>
                      <a:schemeClr val="accent1">
                        <a:lumMod val="20000"/>
                        <a:lumOff val="80000"/>
                      </a:schemeClr>
                    </a:solidFill>
                  </a:tcPr>
                </a:tc>
                <a:extLst>
                  <a:ext uri="{0D108BD9-81ED-4DB2-BD59-A6C34878D82A}">
                    <a16:rowId xmlns:a16="http://schemas.microsoft.com/office/drawing/2014/main" val="567874393"/>
                  </a:ext>
                </a:extLst>
              </a:tr>
              <a:tr h="266073">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Налоги и сборы</a:t>
                      </a:r>
                    </a:p>
                  </a:txBody>
                  <a:tcPr marL="257197"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233 070</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151 773</a:t>
                      </a:r>
                    </a:p>
                  </a:txBody>
                  <a:tcPr marL="9525" marR="9525" marT="9525" marB="0" anchor="ctr">
                    <a:solidFill>
                      <a:schemeClr val="accent1">
                        <a:lumMod val="20000"/>
                        <a:lumOff val="80000"/>
                      </a:schemeClr>
                    </a:solidFill>
                  </a:tcPr>
                </a:tc>
                <a:extLst>
                  <a:ext uri="{0D108BD9-81ED-4DB2-BD59-A6C34878D82A}">
                    <a16:rowId xmlns:a16="http://schemas.microsoft.com/office/drawing/2014/main" val="4172049652"/>
                  </a:ext>
                </a:extLst>
              </a:tr>
              <a:tr h="532148">
                <a:tc>
                  <a:txBody>
                    <a:bodyPr/>
                    <a:lstStyle/>
                    <a:p>
                      <a:pPr marL="0" marR="0" indent="0" algn="l"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Затраты на производство и реализацию продукции</a:t>
                      </a:r>
                    </a:p>
                  </a:txBody>
                  <a:tcPr marL="9526" marR="9526" marT="9521" marB="0" anchor="ctr">
                    <a:solidFill>
                      <a:schemeClr val="accent1">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cap="none" spc="0" baseline="0" dirty="0">
                          <a:ln>
                            <a:noFill/>
                          </a:ln>
                          <a:solidFill>
                            <a:schemeClr val="dk1"/>
                          </a:solidFill>
                          <a:effectLst/>
                          <a:uFillTx/>
                          <a:latin typeface="PFDinTextCondPro-Light"/>
                          <a:ea typeface="+mn-ea"/>
                          <a:cs typeface="+mn-cs"/>
                          <a:sym typeface="Calibri"/>
                        </a:rPr>
                        <a:t>14 697 527</a:t>
                      </a: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a:ln>
                            <a:noFill/>
                          </a:ln>
                          <a:solidFill>
                            <a:schemeClr val="dk1"/>
                          </a:solidFill>
                          <a:effectLst/>
                          <a:uFillTx/>
                          <a:latin typeface="PFDinTextCondPro-Light"/>
                          <a:ea typeface="+mn-ea"/>
                          <a:cs typeface="+mn-cs"/>
                          <a:sym typeface="Calibri"/>
                        </a:rPr>
                        <a:t>15 655 174</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743471853"/>
                  </a:ext>
                </a:extLst>
              </a:tr>
            </a:tbl>
          </a:graphicData>
        </a:graphic>
      </p:graphicFrame>
    </p:spTree>
    <p:extLst>
      <p:ext uri="{BB962C8B-B14F-4D97-AF65-F5344CB8AC3E}">
        <p14:creationId xmlns:p14="http://schemas.microsoft.com/office/powerpoint/2010/main" val="141625809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24</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sp>
        <p:nvSpPr>
          <p:cNvPr id="7" name="Прямоугольник 6"/>
          <p:cNvSpPr/>
          <p:nvPr/>
        </p:nvSpPr>
        <p:spPr>
          <a:xfrm>
            <a:off x="738552" y="1252269"/>
            <a:ext cx="75312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prstClr val="black"/>
                </a:solidFill>
                <a:latin typeface="PF Din Text Comp Pro Medium"/>
                <a:ea typeface="+mn-ea"/>
                <a:cs typeface="Times New Roman" pitchFamily="18" charset="0"/>
              </a:rPr>
              <a:t>Структура расходов</a:t>
            </a:r>
            <a:endParaRPr kumimoji="0" lang="ru-RU" sz="1400" i="0" u="none" strike="noStrike" kern="0" cap="none" spc="0" normalizeH="0" baseline="0" noProof="0" dirty="0">
              <a:ln>
                <a:noFill/>
              </a:ln>
              <a:solidFill>
                <a:prstClr val="black"/>
              </a:solidFill>
              <a:effectLst/>
              <a:uLnTx/>
              <a:uFillTx/>
              <a:latin typeface="PF Din Text Comp Pro Medium"/>
              <a:ea typeface="+mn-ea"/>
              <a:cs typeface="Times New Roman" pitchFamily="18" charset="0"/>
            </a:endParaRPr>
          </a:p>
        </p:txBody>
      </p:sp>
      <p:graphicFrame>
        <p:nvGraphicFramePr>
          <p:cNvPr id="8" name="Объект 1"/>
          <p:cNvGraphicFramePr>
            <a:graphicFrameLocks/>
          </p:cNvGraphicFramePr>
          <p:nvPr>
            <p:extLst>
              <p:ext uri="{D42A27DB-BD31-4B8C-83A1-F6EECF244321}">
                <p14:modId xmlns:p14="http://schemas.microsoft.com/office/powerpoint/2010/main" val="4067538610"/>
              </p:ext>
            </p:extLst>
          </p:nvPr>
        </p:nvGraphicFramePr>
        <p:xfrm>
          <a:off x="246063" y="1722255"/>
          <a:ext cx="4668837" cy="2943225"/>
        </p:xfrm>
        <a:graphic>
          <a:graphicData uri="http://schemas.openxmlformats.org/presentationml/2006/ole">
            <mc:AlternateContent xmlns:mc="http://schemas.openxmlformats.org/markup-compatibility/2006">
              <mc:Choice xmlns:v="urn:schemas-microsoft-com:vml" Requires="v">
                <p:oleObj spid="_x0000_s5046" name="Лист" r:id="rId4" imgW="4676740" imgH="2943341" progId="Excel.Sheet.8">
                  <p:embed/>
                </p:oleObj>
              </mc:Choice>
              <mc:Fallback>
                <p:oleObj name="Лист" r:id="rId4" imgW="4676740" imgH="2943341" progId="Excel.Sheet.8">
                  <p:embed/>
                  <p:pic>
                    <p:nvPicPr>
                      <p:cNvPr id="13" name="Объект 1"/>
                      <p:cNvPicPr>
                        <a:picLocks noChangeArrowheads="1"/>
                      </p:cNvPicPr>
                      <p:nvPr/>
                    </p:nvPicPr>
                    <p:blipFill>
                      <a:blip r:embed="rId5"/>
                      <a:srcRect/>
                      <a:stretch>
                        <a:fillRect/>
                      </a:stretch>
                    </p:blipFill>
                    <p:spPr bwMode="auto">
                      <a:xfrm>
                        <a:off x="246063" y="1722255"/>
                        <a:ext cx="46688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Диаграмма 9"/>
          <p:cNvGraphicFramePr>
            <a:graphicFrameLocks/>
          </p:cNvGraphicFramePr>
          <p:nvPr>
            <p:extLst>
              <p:ext uri="{D42A27DB-BD31-4B8C-83A1-F6EECF244321}">
                <p14:modId xmlns:p14="http://schemas.microsoft.com/office/powerpoint/2010/main" val="545692756"/>
              </p:ext>
            </p:extLst>
          </p:nvPr>
        </p:nvGraphicFramePr>
        <p:xfrm>
          <a:off x="3832225" y="3554812"/>
          <a:ext cx="4962525" cy="2790825"/>
        </p:xfrm>
        <a:graphic>
          <a:graphicData uri="http://schemas.openxmlformats.org/presentationml/2006/ole">
            <mc:AlternateContent xmlns:mc="http://schemas.openxmlformats.org/markup-compatibility/2006">
              <mc:Choice xmlns:v="urn:schemas-microsoft-com:vml" Requires="v">
                <p:oleObj spid="_x0000_s5047" name="Диаграмма" r:id="rId6" imgW="4962509" imgH="2790889" progId="Excel.Chart.8">
                  <p:embed/>
                </p:oleObj>
              </mc:Choice>
              <mc:Fallback>
                <p:oleObj name="Диаграмма" r:id="rId6" imgW="4962509" imgH="2790889" progId="Excel.Chart.8">
                  <p:embed/>
                  <p:pic>
                    <p:nvPicPr>
                      <p:cNvPr id="14" name="Диаграмма 9"/>
                      <p:cNvPicPr>
                        <a:picLocks noChangeArrowheads="1"/>
                      </p:cNvPicPr>
                      <p:nvPr/>
                    </p:nvPicPr>
                    <p:blipFill>
                      <a:blip r:embed="rId7"/>
                      <a:srcRect/>
                      <a:stretch>
                        <a:fillRect/>
                      </a:stretch>
                    </p:blipFill>
                    <p:spPr bwMode="auto">
                      <a:xfrm>
                        <a:off x="3832225" y="3554812"/>
                        <a:ext cx="49625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475862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25</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sp>
        <p:nvSpPr>
          <p:cNvPr id="7" name="Прямоугольник 6"/>
          <p:cNvSpPr/>
          <p:nvPr/>
        </p:nvSpPr>
        <p:spPr>
          <a:xfrm>
            <a:off x="738552" y="1252269"/>
            <a:ext cx="753123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prstClr val="black"/>
                </a:solidFill>
                <a:latin typeface="PF Din Text Comp Pro Medium"/>
                <a:ea typeface="+mn-ea"/>
                <a:cs typeface="Times New Roman" pitchFamily="18" charset="0"/>
              </a:rPr>
              <a:t>Структура выручки</a:t>
            </a:r>
            <a:endParaRPr kumimoji="0" lang="ru-RU" sz="1400" i="0" u="none" strike="noStrike" kern="0" cap="none" spc="0" normalizeH="0" baseline="0" noProof="0" dirty="0">
              <a:ln>
                <a:noFill/>
              </a:ln>
              <a:solidFill>
                <a:prstClr val="black"/>
              </a:solidFill>
              <a:effectLst/>
              <a:uLnTx/>
              <a:uFillTx/>
              <a:latin typeface="PF Din Text Comp Pro Medium"/>
              <a:ea typeface="+mn-ea"/>
              <a:cs typeface="Times New Roman" pitchFamily="18" charset="0"/>
            </a:endParaRPr>
          </a:p>
        </p:txBody>
      </p:sp>
      <p:graphicFrame>
        <p:nvGraphicFramePr>
          <p:cNvPr id="10" name="Объект 1"/>
          <p:cNvGraphicFramePr>
            <a:graphicFrameLocks/>
          </p:cNvGraphicFramePr>
          <p:nvPr>
            <p:extLst>
              <p:ext uri="{D42A27DB-BD31-4B8C-83A1-F6EECF244321}">
                <p14:modId xmlns:p14="http://schemas.microsoft.com/office/powerpoint/2010/main" val="4013694779"/>
              </p:ext>
            </p:extLst>
          </p:nvPr>
        </p:nvGraphicFramePr>
        <p:xfrm>
          <a:off x="482422" y="1695321"/>
          <a:ext cx="4660900" cy="2952750"/>
        </p:xfrm>
        <a:graphic>
          <a:graphicData uri="http://schemas.openxmlformats.org/presentationml/2006/ole">
            <mc:AlternateContent xmlns:mc="http://schemas.openxmlformats.org/markup-compatibility/2006">
              <mc:Choice xmlns:v="urn:schemas-microsoft-com:vml" Requires="v">
                <p:oleObj spid="_x0000_s6068" name="Лист" r:id="rId4" imgW="4667295" imgH="2952801" progId="Excel.Sheet.8">
                  <p:embed/>
                </p:oleObj>
              </mc:Choice>
              <mc:Fallback>
                <p:oleObj name="Лист" r:id="rId4" imgW="4667295" imgH="2952801" progId="Excel.Sheet.8">
                  <p:embed/>
                  <p:pic>
                    <p:nvPicPr>
                      <p:cNvPr id="13" name="Объект 1"/>
                      <p:cNvPicPr>
                        <a:picLocks noChangeArrowheads="1"/>
                      </p:cNvPicPr>
                      <p:nvPr/>
                    </p:nvPicPr>
                    <p:blipFill>
                      <a:blip r:embed="rId5"/>
                      <a:srcRect/>
                      <a:stretch>
                        <a:fillRect/>
                      </a:stretch>
                    </p:blipFill>
                    <p:spPr bwMode="auto">
                      <a:xfrm>
                        <a:off x="482422" y="1695321"/>
                        <a:ext cx="46609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Диаграмма 9"/>
          <p:cNvGraphicFramePr>
            <a:graphicFrameLocks/>
          </p:cNvGraphicFramePr>
          <p:nvPr>
            <p:extLst>
              <p:ext uri="{D42A27DB-BD31-4B8C-83A1-F6EECF244321}">
                <p14:modId xmlns:p14="http://schemas.microsoft.com/office/powerpoint/2010/main" val="3574620255"/>
              </p:ext>
            </p:extLst>
          </p:nvPr>
        </p:nvGraphicFramePr>
        <p:xfrm>
          <a:off x="4029209" y="3452107"/>
          <a:ext cx="4676775" cy="2854325"/>
        </p:xfrm>
        <a:graphic>
          <a:graphicData uri="http://schemas.openxmlformats.org/presentationml/2006/ole">
            <mc:AlternateContent xmlns:mc="http://schemas.openxmlformats.org/markup-compatibility/2006">
              <mc:Choice xmlns:v="urn:schemas-microsoft-com:vml" Requires="v">
                <p:oleObj spid="_x0000_s6069" name="Диаграмма" r:id="rId6" imgW="4676740" imgH="2847924" progId="Excel.Chart.8">
                  <p:embed/>
                </p:oleObj>
              </mc:Choice>
              <mc:Fallback>
                <p:oleObj name="Диаграмма" r:id="rId6" imgW="4676740" imgH="2847924" progId="Excel.Chart.8">
                  <p:embed/>
                  <p:pic>
                    <p:nvPicPr>
                      <p:cNvPr id="14" name="Диаграмма 9"/>
                      <p:cNvPicPr>
                        <a:picLocks noChangeArrowheads="1"/>
                      </p:cNvPicPr>
                      <p:nvPr/>
                    </p:nvPicPr>
                    <p:blipFill>
                      <a:blip r:embed="rId7"/>
                      <a:srcRect/>
                      <a:stretch>
                        <a:fillRect/>
                      </a:stretch>
                    </p:blipFill>
                    <p:spPr bwMode="auto">
                      <a:xfrm>
                        <a:off x="4029209" y="3452107"/>
                        <a:ext cx="4676775"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278107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26</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231984836"/>
              </p:ext>
            </p:extLst>
          </p:nvPr>
        </p:nvGraphicFramePr>
        <p:xfrm>
          <a:off x="386864" y="1165607"/>
          <a:ext cx="8435950" cy="5171003"/>
        </p:xfrm>
        <a:graphic>
          <a:graphicData uri="http://schemas.openxmlformats.org/drawingml/2006/table">
            <a:tbl>
              <a:tblPr>
                <a:tableStyleId>{5C22544A-7EE6-4342-B048-85BDC9FD1C3A}</a:tableStyleId>
              </a:tblPr>
              <a:tblGrid>
                <a:gridCol w="3456746">
                  <a:extLst>
                    <a:ext uri="{9D8B030D-6E8A-4147-A177-3AD203B41FA5}">
                      <a16:colId xmlns:a16="http://schemas.microsoft.com/office/drawing/2014/main" val="1225993542"/>
                    </a:ext>
                  </a:extLst>
                </a:gridCol>
                <a:gridCol w="1048254">
                  <a:extLst>
                    <a:ext uri="{9D8B030D-6E8A-4147-A177-3AD203B41FA5}">
                      <a16:colId xmlns:a16="http://schemas.microsoft.com/office/drawing/2014/main" val="1782232365"/>
                    </a:ext>
                  </a:extLst>
                </a:gridCol>
                <a:gridCol w="786190">
                  <a:extLst>
                    <a:ext uri="{9D8B030D-6E8A-4147-A177-3AD203B41FA5}">
                      <a16:colId xmlns:a16="http://schemas.microsoft.com/office/drawing/2014/main" val="1332451155"/>
                    </a:ext>
                  </a:extLst>
                </a:gridCol>
                <a:gridCol w="786190">
                  <a:extLst>
                    <a:ext uri="{9D8B030D-6E8A-4147-A177-3AD203B41FA5}">
                      <a16:colId xmlns:a16="http://schemas.microsoft.com/office/drawing/2014/main" val="2368903993"/>
                    </a:ext>
                  </a:extLst>
                </a:gridCol>
                <a:gridCol w="786190">
                  <a:extLst>
                    <a:ext uri="{9D8B030D-6E8A-4147-A177-3AD203B41FA5}">
                      <a16:colId xmlns:a16="http://schemas.microsoft.com/office/drawing/2014/main" val="1533446480"/>
                    </a:ext>
                  </a:extLst>
                </a:gridCol>
                <a:gridCol w="786190">
                  <a:extLst>
                    <a:ext uri="{9D8B030D-6E8A-4147-A177-3AD203B41FA5}">
                      <a16:colId xmlns:a16="http://schemas.microsoft.com/office/drawing/2014/main" val="4066576647"/>
                    </a:ext>
                  </a:extLst>
                </a:gridCol>
                <a:gridCol w="786190">
                  <a:extLst>
                    <a:ext uri="{9D8B030D-6E8A-4147-A177-3AD203B41FA5}">
                      <a16:colId xmlns:a16="http://schemas.microsoft.com/office/drawing/2014/main" val="3868951605"/>
                    </a:ext>
                  </a:extLst>
                </a:gridCol>
              </a:tblGrid>
              <a:tr h="193956">
                <a:tc rowSpan="2">
                  <a:txBody>
                    <a:bodyPr/>
                    <a:lstStyle/>
                    <a:p>
                      <a:pPr algn="ctr" fontAlgn="ct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6 месяцев 2018 года, </a:t>
                      </a: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тыс</a:t>
                      </a: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 рублей</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rowSpan="2">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Свод </a:t>
                      </a: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 ПАО</a:t>
                      </a:r>
                    </a:p>
                    <a:p>
                      <a:pPr algn="ctr" fontAlgn="ct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 «МРСК Юга»</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gridSpan="5">
                  <a:txBody>
                    <a:bodyPr/>
                    <a:lstStyle/>
                    <a:p>
                      <a:pPr algn="ctr" fontAlgn="ctr"/>
                      <a:r>
                        <a:rPr kumimoji="0" lang="ru-RU" sz="1100" b="1" i="0" u="none" strike="noStrike" kern="1200" cap="none" spc="0" normalizeH="0" baseline="0" dirty="0" smtClean="0">
                          <a:ln>
                            <a:noFill/>
                          </a:ln>
                          <a:solidFill>
                            <a:schemeClr val="bg1"/>
                          </a:solidFill>
                          <a:effectLst/>
                          <a:uLnTx/>
                          <a:uFillTx/>
                          <a:latin typeface="PFDinTextCondPro-Light"/>
                          <a:ea typeface="+mn-ea"/>
                          <a:cs typeface="+mn-cs"/>
                          <a:sym typeface="Calibri"/>
                        </a:rPr>
                        <a:t>в том числе по филиалам</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h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extLst>
                  <a:ext uri="{0D108BD9-81ED-4DB2-BD59-A6C34878D82A}">
                    <a16:rowId xmlns:a16="http://schemas.microsoft.com/office/drawing/2014/main" val="4008349633"/>
                  </a:ext>
                </a:extLst>
              </a:tr>
              <a:tr h="343137">
                <a:tc v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vMerge="1">
                  <a:txBody>
                    <a:bodyPr/>
                    <a:lstStyle/>
                    <a:p>
                      <a:pPr algn="ctr" fontAlgn="ct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tx2"/>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Астрахань </a:t>
                      </a: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Волгоград </a:t>
                      </a: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Калм</a:t>
                      </a: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
                      </a:r>
                      <a:b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b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Ростов</a:t>
                      </a:r>
                      <a:b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b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tc>
                  <a:txBody>
                    <a:bodyPr/>
                    <a:lstStyle/>
                    <a:p>
                      <a:pPr algn="ctr" fontAlgn="ctr"/>
                      <a: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t>Кубань</a:t>
                      </a:r>
                      <a:br>
                        <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rPr>
                      </a:br>
                      <a:r>
                        <a:rPr kumimoji="0" lang="ru-RU" sz="1100" b="1" i="0" u="none" strike="noStrike" kern="1200" cap="none" spc="0" normalizeH="0" baseline="0" dirty="0" err="1">
                          <a:ln>
                            <a:noFill/>
                          </a:ln>
                          <a:solidFill>
                            <a:schemeClr val="bg1"/>
                          </a:solidFill>
                          <a:effectLst/>
                          <a:uLnTx/>
                          <a:uFillTx/>
                          <a:latin typeface="PFDinTextCondPro-Light"/>
                          <a:ea typeface="+mn-ea"/>
                          <a:cs typeface="+mn-cs"/>
                          <a:sym typeface="Calibri"/>
                        </a:rPr>
                        <a:t>энерго</a:t>
                      </a:r>
                      <a:endParaRPr kumimoji="0" lang="ru-RU" sz="1100" b="1" i="0" u="none" strike="noStrike" kern="1200" cap="none" spc="0" normalizeH="0" baseline="0" dirty="0">
                        <a:ln>
                          <a:noFill/>
                        </a:ln>
                        <a:solidFill>
                          <a:schemeClr val="bg1"/>
                        </a:solidFill>
                        <a:effectLst/>
                        <a:uLnTx/>
                        <a:uFillTx/>
                        <a:latin typeface="PFDinTextCondPro-Light"/>
                        <a:ea typeface="+mn-ea"/>
                        <a:cs typeface="+mn-cs"/>
                        <a:sym typeface="Calibri"/>
                      </a:endParaRPr>
                    </a:p>
                  </a:txBody>
                  <a:tcPr marL="8320" marR="8320" marT="8322" marB="0" anchor="ctr">
                    <a:solidFill>
                      <a:schemeClr val="accent5">
                        <a:lumMod val="75000"/>
                      </a:schemeClr>
                    </a:solidFill>
                  </a:tcPr>
                </a:tc>
                <a:extLst>
                  <a:ext uri="{0D108BD9-81ED-4DB2-BD59-A6C34878D82A}">
                    <a16:rowId xmlns:a16="http://schemas.microsoft.com/office/drawing/2014/main" val="3542797382"/>
                  </a:ext>
                </a:extLst>
              </a:tr>
              <a:tr h="197422">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Выручка, в т</a:t>
                      </a:r>
                      <a:r>
                        <a:rPr kumimoji="0" lang="ru-RU" sz="1100" b="0" i="0" u="none" strike="noStrike" kern="1200" cap="none" spc="0" normalizeH="0" baseline="0" dirty="0" smtClean="0">
                          <a:ln>
                            <a:noFill/>
                          </a:ln>
                          <a:solidFill>
                            <a:prstClr val="black"/>
                          </a:solidFill>
                          <a:effectLst/>
                          <a:uLnTx/>
                          <a:uFillTx/>
                          <a:latin typeface="PFDinTextCondPro-Light"/>
                          <a:ea typeface="+mn-ea"/>
                          <a:cs typeface="+mn-cs"/>
                          <a:sym typeface="Calibri"/>
                        </a:rPr>
                        <a:t>. ч</a:t>
                      </a: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17 786 255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2 560 317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5 235 941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886 318</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9 095 560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4 075</a:t>
                      </a:r>
                    </a:p>
                  </a:txBody>
                  <a:tcPr marL="9525" marR="9525" marT="9525" marB="0" anchor="b">
                    <a:solidFill>
                      <a:schemeClr val="accent1">
                        <a:lumMod val="20000"/>
                        <a:lumOff val="80000"/>
                      </a:schemeClr>
                    </a:solidFill>
                  </a:tcPr>
                </a:tc>
                <a:extLst>
                  <a:ext uri="{0D108BD9-81ED-4DB2-BD59-A6C34878D82A}">
                    <a16:rowId xmlns:a16="http://schemas.microsoft.com/office/drawing/2014/main" val="1502583610"/>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от услуг по передаче электроэнергии</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17 125 955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2 522 681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5 207 629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445 307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8 950 339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2397761890"/>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от услуг по технологическому присоединению</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146 972</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26 201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11 497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952</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108 321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335052256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прочая деятельность</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81 484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11 435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16 815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9 896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36 900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4 075</a:t>
                      </a:r>
                    </a:p>
                  </a:txBody>
                  <a:tcPr marL="9525" marR="9525" marT="9525" marB="0" anchor="b">
                    <a:solidFill>
                      <a:schemeClr val="accent1">
                        <a:lumMod val="20000"/>
                        <a:lumOff val="80000"/>
                      </a:schemeClr>
                    </a:solidFill>
                  </a:tcPr>
                </a:tc>
                <a:extLst>
                  <a:ext uri="{0D108BD9-81ED-4DB2-BD59-A6C34878D82A}">
                    <a16:rowId xmlns:a16="http://schemas.microsoft.com/office/drawing/2014/main" val="2379558144"/>
                  </a:ext>
                </a:extLst>
              </a:tr>
              <a:tr h="190520">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r>
                        <a:rPr kumimoji="0" lang="ru-RU" sz="1100" b="0" i="0" u="none" strike="noStrike" kern="1200" cap="none" spc="0" normalizeH="0" baseline="0" dirty="0" smtClean="0">
                          <a:ln>
                            <a:noFill/>
                          </a:ln>
                          <a:solidFill>
                            <a:prstClr val="black"/>
                          </a:solidFill>
                          <a:effectLst/>
                          <a:uLnTx/>
                          <a:uFillTx/>
                          <a:latin typeface="PFDinTextCondPro-Light"/>
                          <a:ea typeface="+mn-ea"/>
                          <a:cs typeface="+mn-cs"/>
                          <a:sym typeface="Calibri"/>
                        </a:rPr>
                        <a:t>      </a:t>
                      </a:r>
                      <a:r>
                        <a:rPr kumimoji="0" lang="ru-RU" sz="1100" b="0" i="0" u="none" strike="noStrike" kern="1200" cap="none" spc="0" normalizeH="0" baseline="0" noProof="0" dirty="0" smtClean="0">
                          <a:ln>
                            <a:noFill/>
                          </a:ln>
                          <a:solidFill>
                            <a:prstClr val="black"/>
                          </a:solidFill>
                          <a:effectLst/>
                          <a:uLnTx/>
                          <a:uFillTx/>
                          <a:latin typeface="PFDinTextCondPro-Light"/>
                          <a:ea typeface="+mn-ea"/>
                          <a:cs typeface="+mn-cs"/>
                          <a:sym typeface="Calibri"/>
                        </a:rPr>
                        <a:t>выручка от продажи электроэнергии</a:t>
                      </a:r>
                      <a:endPar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endParaRP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431 844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430 162</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3311470852"/>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Затраты на производство и реализацию продукции</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14 697 527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1 971 101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4 214 269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947 360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7 555 011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5 970</a:t>
                      </a:r>
                    </a:p>
                  </a:txBody>
                  <a:tcPr marL="9525" marR="9525" marT="9525" marB="0" anchor="b">
                    <a:solidFill>
                      <a:schemeClr val="accent1">
                        <a:lumMod val="20000"/>
                        <a:lumOff val="80000"/>
                      </a:schemeClr>
                    </a:solidFill>
                  </a:tcPr>
                </a:tc>
                <a:extLst>
                  <a:ext uri="{0D108BD9-81ED-4DB2-BD59-A6C34878D82A}">
                    <a16:rowId xmlns:a16="http://schemas.microsoft.com/office/drawing/2014/main" val="656160186"/>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Материальные затраты, всего</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4 561 079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823 640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1 129 117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401 677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2 204 240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87</a:t>
                      </a:r>
                    </a:p>
                  </a:txBody>
                  <a:tcPr marL="9525" marR="9525" marT="9525" marB="0" anchor="b">
                    <a:solidFill>
                      <a:schemeClr val="accent1">
                        <a:lumMod val="20000"/>
                        <a:lumOff val="80000"/>
                      </a:schemeClr>
                    </a:solidFill>
                  </a:tcPr>
                </a:tc>
                <a:extLst>
                  <a:ext uri="{0D108BD9-81ED-4DB2-BD59-A6C34878D82A}">
                    <a16:rowId xmlns:a16="http://schemas.microsoft.com/office/drawing/2014/main" val="792293828"/>
                  </a:ext>
                </a:extLst>
              </a:tr>
              <a:tr h="34313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prstClr val="black"/>
                          </a:solidFill>
                          <a:effectLst/>
                          <a:uLnTx/>
                          <a:uFillTx/>
                          <a:latin typeface="PFDinTextCondPro-Light"/>
                          <a:ea typeface="+mn-ea"/>
                          <a:cs typeface="+mn-cs"/>
                          <a:sym typeface="Calibri"/>
                        </a:rPr>
                        <a:t>Покупная электроэнергия для реализации конечным потребителям</a:t>
                      </a:r>
                      <a:endPar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endParaRP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154 454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152 216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977212418"/>
                  </a:ext>
                </a:extLst>
              </a:tr>
              <a:tr h="34313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Покупная электроэнергия на компенсацию потерь</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3 811 833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721 184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955 405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197 065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1 938 178</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4094511610"/>
                  </a:ext>
                </a:extLst>
              </a:tr>
              <a:tr h="365750">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Покупная энергия на производственные и хозяйственные нужды</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150 395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18 656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46 231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6 065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79 293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79</a:t>
                      </a:r>
                    </a:p>
                  </a:txBody>
                  <a:tcPr marL="9525" marR="9525" marT="9525" marB="0" anchor="b">
                    <a:solidFill>
                      <a:schemeClr val="accent1">
                        <a:lumMod val="20000"/>
                        <a:lumOff val="80000"/>
                      </a:schemeClr>
                    </a:solidFill>
                  </a:tcPr>
                </a:tc>
                <a:extLst>
                  <a:ext uri="{0D108BD9-81ED-4DB2-BD59-A6C34878D82A}">
                    <a16:rowId xmlns:a16="http://schemas.microsoft.com/office/drawing/2014/main" val="4195147932"/>
                  </a:ext>
                </a:extLst>
              </a:tr>
              <a:tr h="187797">
                <a:tc>
                  <a:txBody>
                    <a:bodyPr/>
                    <a:lstStyle/>
                    <a:p>
                      <a:pPr algn="l" fontAlgn="ctr"/>
                      <a:r>
                        <a:rPr kumimoji="0" lang="en-US" sz="1100" b="0" i="0" u="none" strike="noStrike" kern="1200" cap="none" spc="0" normalizeH="0" baseline="0" dirty="0">
                          <a:ln>
                            <a:noFill/>
                          </a:ln>
                          <a:solidFill>
                            <a:prstClr val="black"/>
                          </a:solidFill>
                          <a:effectLst/>
                          <a:uLnTx/>
                          <a:uFillTx/>
                          <a:latin typeface="PFDinTextCondPro-Light"/>
                          <a:ea typeface="+mn-ea"/>
                          <a:cs typeface="+mn-cs"/>
                          <a:sym typeface="Calibri"/>
                        </a:rPr>
                        <a:t>C</a:t>
                      </a:r>
                      <a:r>
                        <a:rPr kumimoji="0" lang="ru-RU" sz="1100" b="0" i="0" u="none" strike="noStrike" kern="1200" cap="none" spc="0" normalizeH="0" baseline="0" dirty="0" err="1">
                          <a:ln>
                            <a:noFill/>
                          </a:ln>
                          <a:solidFill>
                            <a:prstClr val="black"/>
                          </a:solidFill>
                          <a:effectLst/>
                          <a:uLnTx/>
                          <a:uFillTx/>
                          <a:latin typeface="PFDinTextCondPro-Light"/>
                          <a:ea typeface="+mn-ea"/>
                          <a:cs typeface="+mn-cs"/>
                          <a:sym typeface="Calibri"/>
                        </a:rPr>
                        <a:t>ырье</a:t>
                      </a: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и материалы</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444 398</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83 800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127 480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46 330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186 770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8</a:t>
                      </a:r>
                    </a:p>
                  </a:txBody>
                  <a:tcPr marL="9525" marR="9525" marT="9525" marB="0" anchor="b">
                    <a:solidFill>
                      <a:schemeClr val="accent1">
                        <a:lumMod val="20000"/>
                        <a:lumOff val="80000"/>
                      </a:schemeClr>
                    </a:solidFill>
                  </a:tcPr>
                </a:tc>
                <a:extLst>
                  <a:ext uri="{0D108BD9-81ED-4DB2-BD59-A6C34878D82A}">
                    <a16:rowId xmlns:a16="http://schemas.microsoft.com/office/drawing/2014/main" val="281224954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Работы и услуги производственного характера  </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4 769 944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313 530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1 507 455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99 593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2 849 362</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3</a:t>
                      </a:r>
                    </a:p>
                  </a:txBody>
                  <a:tcPr marL="9525" marR="9525" marT="9525" marB="0" anchor="b">
                    <a:solidFill>
                      <a:schemeClr val="accent1">
                        <a:lumMod val="20000"/>
                        <a:lumOff val="80000"/>
                      </a:schemeClr>
                    </a:solidFill>
                  </a:tcPr>
                </a:tc>
                <a:extLst>
                  <a:ext uri="{0D108BD9-81ED-4DB2-BD59-A6C34878D82A}">
                    <a16:rowId xmlns:a16="http://schemas.microsoft.com/office/drawing/2014/main" val="260559540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Услуги подрядчиков по обслуживанию и ремонту</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76 965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9 107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22 063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1 681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44 109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2</a:t>
                      </a:r>
                    </a:p>
                  </a:txBody>
                  <a:tcPr marL="9525" marR="9525" marT="9525" marB="0" anchor="b">
                    <a:solidFill>
                      <a:schemeClr val="accent1">
                        <a:lumMod val="20000"/>
                        <a:lumOff val="80000"/>
                      </a:schemeClr>
                    </a:solidFill>
                  </a:tcPr>
                </a:tc>
                <a:extLst>
                  <a:ext uri="{0D108BD9-81ED-4DB2-BD59-A6C34878D82A}">
                    <a16:rowId xmlns:a16="http://schemas.microsoft.com/office/drawing/2014/main" val="604865322"/>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Услуги сетевых компаний по передаче э/э</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4 653 099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296 795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1 473 588</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96 024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2 786 692</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652547893"/>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 услуги "ФСК ЕЭС"</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3 171 499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144 675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1 080 012</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96 024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1 850 788</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2068014226"/>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 услуги распределительных сетевых компаний</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1 481 601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152 121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393 576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935 905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354677600"/>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Прочие услуги производственного характера</a:t>
                      </a:r>
                    </a:p>
                  </a:txBody>
                  <a:tcPr marL="22461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39 880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7 627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11 804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1 888</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18 560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495750311"/>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Затраты на оплату труда</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2 599 853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389 709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871 086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223 876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1 113 683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376</a:t>
                      </a:r>
                    </a:p>
                  </a:txBody>
                  <a:tcPr marL="9525" marR="9525" marT="9525" marB="0" anchor="b">
                    <a:solidFill>
                      <a:schemeClr val="accent1">
                        <a:lumMod val="20000"/>
                        <a:lumOff val="80000"/>
                      </a:schemeClr>
                    </a:solidFill>
                  </a:tcPr>
                </a:tc>
                <a:extLst>
                  <a:ext uri="{0D108BD9-81ED-4DB2-BD59-A6C34878D82A}">
                    <a16:rowId xmlns:a16="http://schemas.microsoft.com/office/drawing/2014/main" val="2901537327"/>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Страховые взносы</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792 106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119 557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265 063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67 903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339 143</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114</a:t>
                      </a:r>
                    </a:p>
                  </a:txBody>
                  <a:tcPr marL="9525" marR="9525" marT="9525" marB="0" anchor="b">
                    <a:solidFill>
                      <a:schemeClr val="accent1">
                        <a:lumMod val="20000"/>
                        <a:lumOff val="80000"/>
                      </a:schemeClr>
                    </a:solidFill>
                  </a:tcPr>
                </a:tc>
                <a:extLst>
                  <a:ext uri="{0D108BD9-81ED-4DB2-BD59-A6C34878D82A}">
                    <a16:rowId xmlns:a16="http://schemas.microsoft.com/office/drawing/2014/main" val="117530835"/>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Отчисления на НПО (НПФ энергетики)</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025523582"/>
                  </a:ext>
                </a:extLst>
              </a:tr>
              <a:tr h="187797">
                <a:tc>
                  <a:txBody>
                    <a:bodyPr/>
                    <a:lstStyle/>
                    <a:p>
                      <a:pPr algn="l" fontAlgn="ctr"/>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Амортизация основных средств и НМА</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1 354 840</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226 129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267 228</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105 847</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754 959</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666</a:t>
                      </a:r>
                    </a:p>
                  </a:txBody>
                  <a:tcPr marL="9525" marR="9525" marT="9525" marB="0" anchor="b">
                    <a:solidFill>
                      <a:schemeClr val="accent1">
                        <a:lumMod val="20000"/>
                        <a:lumOff val="80000"/>
                      </a:schemeClr>
                    </a:solidFill>
                  </a:tcPr>
                </a:tc>
                <a:extLst>
                  <a:ext uri="{0D108BD9-81ED-4DB2-BD59-A6C34878D82A}">
                    <a16:rowId xmlns:a16="http://schemas.microsoft.com/office/drawing/2014/main" val="727051341"/>
                  </a:ext>
                </a:extLst>
              </a:tr>
              <a:tr h="187797">
                <a:tc>
                  <a:txBody>
                    <a:bodyPr/>
                    <a:lstStyle/>
                    <a:p>
                      <a:pPr algn="l"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Прочие затраты</a:t>
                      </a:r>
                    </a:p>
                  </a:txBody>
                  <a:tcPr marL="8320" marR="8320" marT="8322" marB="0" anchor="ctr">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619 705</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98 536</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174 321</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48 464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a:ln>
                            <a:noFill/>
                          </a:ln>
                          <a:solidFill>
                            <a:prstClr val="black"/>
                          </a:solidFill>
                          <a:effectLst/>
                          <a:uLnTx/>
                          <a:uFillTx/>
                          <a:latin typeface="PFDinTextCondPro-Light"/>
                          <a:ea typeface="+mn-ea"/>
                          <a:cs typeface="+mn-cs"/>
                          <a:sym typeface="Calibri"/>
                        </a:rPr>
                        <a:t>293 624</a:t>
                      </a:r>
                    </a:p>
                  </a:txBody>
                  <a:tcPr marL="9525" marR="9525" marT="9525" marB="0" anchor="b">
                    <a:solidFill>
                      <a:schemeClr val="accent1">
                        <a:lumMod val="20000"/>
                        <a:lumOff val="80000"/>
                      </a:schemeClr>
                    </a:solidFill>
                  </a:tcPr>
                </a:tc>
                <a:tc>
                  <a:txBody>
                    <a:bodyPr/>
                    <a:lstStyle/>
                    <a:p>
                      <a:pPr algn="ctr" fontAlgn="b"/>
                      <a:r>
                        <a:rPr kumimoji="0" lang="ru-RU" sz="1100" b="0" i="0" u="none" strike="noStrike" kern="1200" cap="none" spc="0" normalizeH="0" baseline="0" dirty="0">
                          <a:ln>
                            <a:noFill/>
                          </a:ln>
                          <a:solidFill>
                            <a:prstClr val="black"/>
                          </a:solidFill>
                          <a:effectLst/>
                          <a:uLnTx/>
                          <a:uFillTx/>
                          <a:latin typeface="PFDinTextCondPro-Light"/>
                          <a:ea typeface="+mn-ea"/>
                          <a:cs typeface="+mn-cs"/>
                          <a:sym typeface="Calibri"/>
                        </a:rPr>
                        <a:t>4 725</a:t>
                      </a:r>
                    </a:p>
                  </a:txBody>
                  <a:tcPr marL="9525" marR="9525" marT="9525" marB="0" anchor="b">
                    <a:solidFill>
                      <a:schemeClr val="accent1">
                        <a:lumMod val="20000"/>
                        <a:lumOff val="80000"/>
                      </a:schemeClr>
                    </a:solidFill>
                  </a:tcPr>
                </a:tc>
                <a:extLst>
                  <a:ext uri="{0D108BD9-81ED-4DB2-BD59-A6C34878D82A}">
                    <a16:rowId xmlns:a16="http://schemas.microsoft.com/office/drawing/2014/main" val="2621904149"/>
                  </a:ext>
                </a:extLst>
              </a:tr>
            </a:tbl>
          </a:graphicData>
        </a:graphic>
      </p:graphicFrame>
    </p:spTree>
    <p:extLst>
      <p:ext uri="{BB962C8B-B14F-4D97-AF65-F5344CB8AC3E}">
        <p14:creationId xmlns:p14="http://schemas.microsoft.com/office/powerpoint/2010/main" val="137208737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27</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015178487"/>
              </p:ext>
            </p:extLst>
          </p:nvPr>
        </p:nvGraphicFramePr>
        <p:xfrm>
          <a:off x="323527" y="819094"/>
          <a:ext cx="8306126" cy="5777989"/>
        </p:xfrm>
        <a:graphic>
          <a:graphicData uri="http://schemas.openxmlformats.org/drawingml/2006/table">
            <a:tbl>
              <a:tblPr>
                <a:tableStyleId>{5C22544A-7EE6-4342-B048-85BDC9FD1C3A}</a:tableStyleId>
              </a:tblPr>
              <a:tblGrid>
                <a:gridCol w="3299640">
                  <a:extLst>
                    <a:ext uri="{9D8B030D-6E8A-4147-A177-3AD203B41FA5}">
                      <a16:colId xmlns:a16="http://schemas.microsoft.com/office/drawing/2014/main" val="20000"/>
                    </a:ext>
                  </a:extLst>
                </a:gridCol>
                <a:gridCol w="848814">
                  <a:extLst>
                    <a:ext uri="{9D8B030D-6E8A-4147-A177-3AD203B41FA5}">
                      <a16:colId xmlns:a16="http://schemas.microsoft.com/office/drawing/2014/main" val="20001"/>
                    </a:ext>
                  </a:extLst>
                </a:gridCol>
                <a:gridCol w="802928">
                  <a:extLst>
                    <a:ext uri="{9D8B030D-6E8A-4147-A177-3AD203B41FA5}">
                      <a16:colId xmlns:a16="http://schemas.microsoft.com/office/drawing/2014/main" val="20002"/>
                    </a:ext>
                  </a:extLst>
                </a:gridCol>
                <a:gridCol w="802928">
                  <a:extLst>
                    <a:ext uri="{9D8B030D-6E8A-4147-A177-3AD203B41FA5}">
                      <a16:colId xmlns:a16="http://schemas.microsoft.com/office/drawing/2014/main" val="20003"/>
                    </a:ext>
                  </a:extLst>
                </a:gridCol>
                <a:gridCol w="802928">
                  <a:extLst>
                    <a:ext uri="{9D8B030D-6E8A-4147-A177-3AD203B41FA5}">
                      <a16:colId xmlns:a16="http://schemas.microsoft.com/office/drawing/2014/main" val="20004"/>
                    </a:ext>
                  </a:extLst>
                </a:gridCol>
                <a:gridCol w="802928">
                  <a:extLst>
                    <a:ext uri="{9D8B030D-6E8A-4147-A177-3AD203B41FA5}">
                      <a16:colId xmlns:a16="http://schemas.microsoft.com/office/drawing/2014/main" val="20005"/>
                    </a:ext>
                  </a:extLst>
                </a:gridCol>
                <a:gridCol w="945960">
                  <a:extLst>
                    <a:ext uri="{9D8B030D-6E8A-4147-A177-3AD203B41FA5}">
                      <a16:colId xmlns:a16="http://schemas.microsoft.com/office/drawing/2014/main" val="20006"/>
                    </a:ext>
                  </a:extLst>
                </a:gridCol>
              </a:tblGrid>
              <a:tr h="261461">
                <a:tc rowSpan="2">
                  <a:txBody>
                    <a:bodyPr/>
                    <a:lstStyle/>
                    <a:p>
                      <a:pPr algn="ctr" fontAlgn="ctr"/>
                      <a:r>
                        <a:rPr lang="ru-RU" sz="1100" b="1" i="0" u="none" strike="noStrike" cap="none" spc="0" baseline="0" dirty="0" smtClean="0">
                          <a:ln>
                            <a:noFill/>
                          </a:ln>
                          <a:solidFill>
                            <a:schemeClr val="bg1"/>
                          </a:solidFill>
                          <a:effectLst/>
                          <a:uFillTx/>
                          <a:latin typeface="PF Din Text Comp Pro Medium"/>
                          <a:ea typeface="+mn-ea"/>
                          <a:cs typeface="+mn-cs"/>
                          <a:sym typeface="Calibri"/>
                        </a:rPr>
                        <a:t>6 месяцев 2019 года, </a:t>
                      </a:r>
                      <a:r>
                        <a:rPr lang="ru-RU" sz="1100" b="1" i="0" u="none" strike="noStrike" cap="none" spc="0" baseline="0" dirty="0">
                          <a:ln>
                            <a:noFill/>
                          </a:ln>
                          <a:solidFill>
                            <a:schemeClr val="bg1"/>
                          </a:solidFill>
                          <a:effectLst/>
                          <a:uFillTx/>
                          <a:latin typeface="PF Din Text Comp Pro Medium"/>
                          <a:ea typeface="+mn-ea"/>
                          <a:cs typeface="+mn-cs"/>
                          <a:sym typeface="Calibri"/>
                        </a:rPr>
                        <a:t>тыс</a:t>
                      </a:r>
                      <a:r>
                        <a:rPr lang="ru-RU" sz="1100" b="1" i="0" u="none" strike="noStrike" cap="none" spc="0" baseline="0" dirty="0" smtClean="0">
                          <a:ln>
                            <a:noFill/>
                          </a:ln>
                          <a:solidFill>
                            <a:schemeClr val="bg1"/>
                          </a:solidFill>
                          <a:effectLst/>
                          <a:uFillTx/>
                          <a:latin typeface="PF Din Text Comp Pro Medium"/>
                          <a:ea typeface="+mn-ea"/>
                          <a:cs typeface="+mn-cs"/>
                          <a:sym typeface="Calibri"/>
                        </a:rPr>
                        <a:t>. рублей</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solidFill>
                  </a:tcPr>
                </a:tc>
                <a:tc rowSpan="2">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Свод </a:t>
                      </a:r>
                      <a:r>
                        <a:rPr lang="ru-RU" sz="1100" b="1" i="0" u="none" strike="noStrike" cap="none" spc="0" baseline="0" dirty="0" smtClean="0">
                          <a:ln>
                            <a:noFill/>
                          </a:ln>
                          <a:solidFill>
                            <a:schemeClr val="bg1"/>
                          </a:solidFill>
                          <a:effectLst/>
                          <a:uFillTx/>
                          <a:latin typeface="PF Din Text Comp Pro Medium"/>
                          <a:ea typeface="+mn-ea"/>
                          <a:cs typeface="+mn-cs"/>
                          <a:sym typeface="Calibri"/>
                        </a:rPr>
                        <a:t>ПАО</a:t>
                      </a:r>
                    </a:p>
                    <a:p>
                      <a:pPr algn="ctr" fontAlgn="ctr"/>
                      <a:r>
                        <a:rPr lang="ru-RU" sz="1100" b="1" i="0" u="none" strike="noStrike" cap="none" spc="0" baseline="0" dirty="0" smtClean="0">
                          <a:ln>
                            <a:noFill/>
                          </a:ln>
                          <a:solidFill>
                            <a:schemeClr val="bg1"/>
                          </a:solidFill>
                          <a:effectLst/>
                          <a:uFillTx/>
                          <a:latin typeface="PF Din Text Comp Pro Medium"/>
                          <a:ea typeface="+mn-ea"/>
                          <a:cs typeface="+mn-cs"/>
                          <a:sym typeface="Calibri"/>
                        </a:rPr>
                        <a:t> «МРСК Юга»</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solidFill>
                  </a:tcPr>
                </a:tc>
                <a:tc gridSpan="5">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в </a:t>
                      </a:r>
                      <a:r>
                        <a:rPr lang="ru-RU" sz="1100" b="1" i="0" u="none" strike="noStrike" cap="none" spc="0" baseline="0" dirty="0" smtClean="0">
                          <a:ln>
                            <a:noFill/>
                          </a:ln>
                          <a:solidFill>
                            <a:schemeClr val="bg1"/>
                          </a:solidFill>
                          <a:effectLst/>
                          <a:uFillTx/>
                          <a:latin typeface="PF Din Text Comp Pro Medium"/>
                          <a:ea typeface="+mn-ea"/>
                          <a:cs typeface="+mn-cs"/>
                          <a:sym typeface="Calibri"/>
                        </a:rPr>
                        <a:t>том числе </a:t>
                      </a:r>
                      <a:r>
                        <a:rPr lang="ru-RU" sz="1100" b="1" i="0" u="none" strike="noStrike" cap="none" spc="0" baseline="0" dirty="0">
                          <a:ln>
                            <a:noFill/>
                          </a:ln>
                          <a:solidFill>
                            <a:schemeClr val="bg1"/>
                          </a:solidFill>
                          <a:effectLst/>
                          <a:uFillTx/>
                          <a:latin typeface="PF Din Text Comp Pro Medium"/>
                          <a:ea typeface="+mn-ea"/>
                          <a:cs typeface="+mn-cs"/>
                          <a:sym typeface="Calibri"/>
                        </a:rPr>
                        <a:t>по филиалам</a:t>
                      </a:r>
                    </a:p>
                  </a:txBody>
                  <a:tcPr marL="8316" marR="8316" marT="8321" marB="0" anchor="c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75230">
                <a:tc vMerge="1">
                  <a:txBody>
                    <a:bodyPr/>
                    <a:lstStyle/>
                    <a:p>
                      <a:endParaRPr lang="ru-RU"/>
                    </a:p>
                  </a:txBody>
                  <a:tcPr/>
                </a:tc>
                <a:tc vMerge="1">
                  <a:txBody>
                    <a:bodyPr/>
                    <a:lstStyle/>
                    <a:p>
                      <a:endParaRPr lang="ru-RU"/>
                    </a:p>
                  </a:txBody>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Астрахань </a:t>
                      </a: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Волгоград </a:t>
                      </a: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err="1">
                          <a:ln>
                            <a:noFill/>
                          </a:ln>
                          <a:solidFill>
                            <a:schemeClr val="bg1"/>
                          </a:solidFill>
                          <a:effectLst/>
                          <a:uFillTx/>
                          <a:latin typeface="PF Din Text Comp Pro Medium"/>
                          <a:ea typeface="+mn-ea"/>
                          <a:cs typeface="+mn-cs"/>
                          <a:sym typeface="Calibri"/>
                        </a:rPr>
                        <a:t>Калм</a:t>
                      </a:r>
                      <a:r>
                        <a:rPr lang="ru-RU" sz="1100" b="1" i="0" u="none" strike="noStrike" cap="none" spc="0" baseline="0" dirty="0">
                          <a:ln>
                            <a:noFill/>
                          </a:ln>
                          <a:solidFill>
                            <a:schemeClr val="bg1"/>
                          </a:solidFill>
                          <a:effectLst/>
                          <a:uFillTx/>
                          <a:latin typeface="PF Din Text Comp Pro Medium"/>
                          <a:ea typeface="+mn-ea"/>
                          <a:cs typeface="+mn-cs"/>
                          <a:sym typeface="Calibri"/>
                        </a:rPr>
                        <a:t/>
                      </a:r>
                      <a:br>
                        <a:rPr lang="ru-RU" sz="1100" b="1" i="0" u="none" strike="noStrike" cap="none" spc="0" baseline="0" dirty="0">
                          <a:ln>
                            <a:noFill/>
                          </a:ln>
                          <a:solidFill>
                            <a:schemeClr val="bg1"/>
                          </a:solidFill>
                          <a:effectLst/>
                          <a:uFillTx/>
                          <a:latin typeface="PF Din Text Comp Pro Medium"/>
                          <a:ea typeface="+mn-ea"/>
                          <a:cs typeface="+mn-cs"/>
                          <a:sym typeface="Calibri"/>
                        </a:rPr>
                      </a:b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Ростов</a:t>
                      </a:r>
                      <a:br>
                        <a:rPr lang="ru-RU" sz="1100" b="1" i="0" u="none" strike="noStrike" cap="none" spc="0" baseline="0" dirty="0">
                          <a:ln>
                            <a:noFill/>
                          </a:ln>
                          <a:solidFill>
                            <a:schemeClr val="bg1"/>
                          </a:solidFill>
                          <a:effectLst/>
                          <a:uFillTx/>
                          <a:latin typeface="PF Din Text Comp Pro Medium"/>
                          <a:ea typeface="+mn-ea"/>
                          <a:cs typeface="+mn-cs"/>
                          <a:sym typeface="Calibri"/>
                        </a:rPr>
                      </a:b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tc>
                  <a:txBody>
                    <a:bodyPr/>
                    <a:lstStyle/>
                    <a:p>
                      <a:pPr algn="ctr" fontAlgn="ctr"/>
                      <a:r>
                        <a:rPr lang="ru-RU" sz="1100" b="1" i="0" u="none" strike="noStrike" cap="none" spc="0" baseline="0" dirty="0">
                          <a:ln>
                            <a:noFill/>
                          </a:ln>
                          <a:solidFill>
                            <a:schemeClr val="bg1"/>
                          </a:solidFill>
                          <a:effectLst/>
                          <a:uFillTx/>
                          <a:latin typeface="PF Din Text Comp Pro Medium"/>
                          <a:ea typeface="+mn-ea"/>
                          <a:cs typeface="+mn-cs"/>
                          <a:sym typeface="Calibri"/>
                        </a:rPr>
                        <a:t>Кубань</a:t>
                      </a:r>
                      <a:br>
                        <a:rPr lang="ru-RU" sz="1100" b="1" i="0" u="none" strike="noStrike" cap="none" spc="0" baseline="0" dirty="0">
                          <a:ln>
                            <a:noFill/>
                          </a:ln>
                          <a:solidFill>
                            <a:schemeClr val="bg1"/>
                          </a:solidFill>
                          <a:effectLst/>
                          <a:uFillTx/>
                          <a:latin typeface="PF Din Text Comp Pro Medium"/>
                          <a:ea typeface="+mn-ea"/>
                          <a:cs typeface="+mn-cs"/>
                          <a:sym typeface="Calibri"/>
                        </a:rPr>
                      </a:br>
                      <a:r>
                        <a:rPr lang="ru-RU" sz="1100" b="1" i="0" u="none" strike="noStrike" cap="none" spc="0" baseline="0" dirty="0" err="1">
                          <a:ln>
                            <a:noFill/>
                          </a:ln>
                          <a:solidFill>
                            <a:schemeClr val="bg1"/>
                          </a:solidFill>
                          <a:effectLst/>
                          <a:uFillTx/>
                          <a:latin typeface="PF Din Text Comp Pro Medium"/>
                          <a:ea typeface="+mn-ea"/>
                          <a:cs typeface="+mn-cs"/>
                          <a:sym typeface="Calibri"/>
                        </a:rPr>
                        <a:t>энерго</a:t>
                      </a:r>
                      <a:endParaRPr lang="ru-RU" sz="1100" b="1" i="0" u="none" strike="noStrike" cap="none" spc="0" baseline="0" dirty="0">
                        <a:ln>
                          <a:noFill/>
                        </a:ln>
                        <a:solidFill>
                          <a:schemeClr val="bg1"/>
                        </a:solidFill>
                        <a:effectLst/>
                        <a:uFillTx/>
                        <a:latin typeface="PF Din Text Comp Pro Medium"/>
                        <a:ea typeface="+mn-ea"/>
                        <a:cs typeface="+mn-cs"/>
                        <a:sym typeface="Calibri"/>
                      </a:endParaRPr>
                    </a:p>
                  </a:txBody>
                  <a:tcPr marL="8316" marR="8316" marT="8321" marB="0" anchor="ctr">
                    <a:solidFill>
                      <a:schemeClr val="tx2">
                        <a:lumMod val="60000"/>
                        <a:lumOff val="40000"/>
                      </a:schemeClr>
                    </a:solidFill>
                  </a:tcPr>
                </a:tc>
                <a:extLst>
                  <a:ext uri="{0D108BD9-81ED-4DB2-BD59-A6C34878D82A}">
                    <a16:rowId xmlns:a16="http://schemas.microsoft.com/office/drawing/2014/main" val="10001"/>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Выручка, в т</a:t>
                      </a:r>
                      <a:r>
                        <a:rPr lang="ru-RU" sz="1100" b="0" i="0" u="none" strike="noStrike" cap="none" spc="0" baseline="0" dirty="0" smtClean="0">
                          <a:ln>
                            <a:noFill/>
                          </a:ln>
                          <a:solidFill>
                            <a:schemeClr val="dk1"/>
                          </a:solidFill>
                          <a:effectLst/>
                          <a:uFillTx/>
                          <a:latin typeface="PF Din Text Comp Pro Medium"/>
                          <a:ea typeface="+mn-ea"/>
                          <a:cs typeface="+mn-cs"/>
                          <a:sym typeface="Calibri"/>
                        </a:rPr>
                        <a:t>. ч</a:t>
                      </a:r>
                      <a:r>
                        <a:rPr lang="ru-RU" sz="1100" b="0" i="0" u="none" strike="noStrike" cap="none" spc="0" baseline="0" dirty="0">
                          <a:ln>
                            <a:noFill/>
                          </a:ln>
                          <a:solidFill>
                            <a:schemeClr val="dk1"/>
                          </a:solidFill>
                          <a:effectLst/>
                          <a:uFillTx/>
                          <a:latin typeface="PF Din Text Comp Pro Medium"/>
                          <a:ea typeface="+mn-ea"/>
                          <a:cs typeface="+mn-cs"/>
                          <a:sym typeface="Calibri"/>
                        </a:rPr>
                        <a:t>.</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18 089 989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2 639 589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5 357 237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902 862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9 171 992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13 731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3"/>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от услуг по передаче электроэнергии</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17 466 252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2 581 656</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5 329 902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473 336</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9 081 357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4"/>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от услуг по технологическому присоединению</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97 895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39 588</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8 697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1 444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48 165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прочая деятельность</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104 275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18 345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18 638</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9 642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42 470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13 731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6"/>
                  </a:ext>
                </a:extLst>
              </a:tr>
              <a:tr h="25176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 </a:t>
                      </a:r>
                      <a:r>
                        <a:rPr lang="ru-RU" sz="1100" b="0" i="0" u="none" strike="noStrike" cap="none" spc="0" baseline="0" dirty="0" smtClean="0">
                          <a:ln>
                            <a:noFill/>
                          </a:ln>
                          <a:solidFill>
                            <a:schemeClr val="dk1"/>
                          </a:solidFill>
                          <a:effectLst/>
                          <a:uFillTx/>
                          <a:latin typeface="PF Din Text Comp Pro Medium"/>
                          <a:ea typeface="+mn-ea"/>
                          <a:cs typeface="+mn-cs"/>
                          <a:sym typeface="Calibri"/>
                        </a:rPr>
                        <a:t>      выручка от продажи электроэнергии</a:t>
                      </a:r>
                      <a:endParaRPr lang="ru-RU" sz="1100" b="0" i="0" u="none" strike="noStrike" cap="none" spc="0" baseline="0" dirty="0">
                        <a:ln>
                          <a:noFill/>
                        </a:ln>
                        <a:solidFill>
                          <a:schemeClr val="dk1"/>
                        </a:solidFill>
                        <a:effectLst/>
                        <a:uFillTx/>
                        <a:latin typeface="PF Din Text Comp Pro Medium"/>
                        <a:ea typeface="+mn-ea"/>
                        <a:cs typeface="+mn-cs"/>
                        <a:sym typeface="Calibri"/>
                      </a:endParaRP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421 567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418 440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7"/>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Затраты на производство и реализацию продукции</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15 655 174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2 297 791</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4 591 399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1 016 190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7 736 127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8 643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8"/>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Материальные затраты, всего</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4 374 673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898 627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1 139 788</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408 405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1 922 734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834</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9"/>
                  </a:ext>
                </a:extLst>
              </a:tr>
              <a:tr h="34323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cap="none" spc="0" baseline="0" dirty="0" smtClean="0">
                          <a:ln>
                            <a:noFill/>
                          </a:ln>
                          <a:solidFill>
                            <a:schemeClr val="dk1"/>
                          </a:solidFill>
                          <a:effectLst/>
                          <a:uFillTx/>
                          <a:latin typeface="PF Din Text Comp Pro Medium"/>
                          <a:ea typeface="+mn-ea"/>
                          <a:cs typeface="+mn-cs"/>
                          <a:sym typeface="Calibri"/>
                        </a:rPr>
                        <a:t>Покупная электроэнергия для реализации конечным потребителям</a:t>
                      </a:r>
                      <a:endParaRPr lang="ru-RU" sz="1100" b="0" i="0" u="none" strike="noStrike" cap="none" spc="0" baseline="0" dirty="0">
                        <a:ln>
                          <a:noFill/>
                        </a:ln>
                        <a:solidFill>
                          <a:schemeClr val="dk1"/>
                        </a:solidFill>
                        <a:effectLst/>
                        <a:uFillTx/>
                        <a:latin typeface="PF Din Text Comp Pro Medium"/>
                        <a:ea typeface="+mn-ea"/>
                        <a:cs typeface="+mn-cs"/>
                        <a:sym typeface="Calibri"/>
                      </a:endParaRP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144 914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140 726</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0"/>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Покупная электроэнергия на компенсацию потерь</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3 581 973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792 957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933 775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217 234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1 638 007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1"/>
                  </a:ext>
                </a:extLst>
              </a:tr>
              <a:tr h="35736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Покупная энергия на производственные и хозяйственные нужды</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152 365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15 757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50 903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6 143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78 652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823</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2"/>
                  </a:ext>
                </a:extLst>
              </a:tr>
              <a:tr h="187611">
                <a:tc>
                  <a:txBody>
                    <a:bodyPr/>
                    <a:lstStyle/>
                    <a:p>
                      <a:pPr algn="l" fontAlgn="ctr"/>
                      <a:r>
                        <a:rPr lang="en-US" sz="1100" b="0" i="0" u="none" strike="noStrike" cap="none" spc="0" baseline="0" dirty="0">
                          <a:ln>
                            <a:noFill/>
                          </a:ln>
                          <a:solidFill>
                            <a:schemeClr val="dk1"/>
                          </a:solidFill>
                          <a:effectLst/>
                          <a:uFillTx/>
                          <a:latin typeface="PF Din Text Comp Pro Medium"/>
                          <a:ea typeface="+mn-ea"/>
                          <a:cs typeface="+mn-cs"/>
                          <a:sym typeface="Calibri"/>
                        </a:rPr>
                        <a:t>C</a:t>
                      </a:r>
                      <a:r>
                        <a:rPr lang="ru-RU" sz="1100" b="0" i="0" u="none" strike="noStrike" cap="none" spc="0" baseline="0" dirty="0" err="1">
                          <a:ln>
                            <a:noFill/>
                          </a:ln>
                          <a:solidFill>
                            <a:schemeClr val="dk1"/>
                          </a:solidFill>
                          <a:effectLst/>
                          <a:uFillTx/>
                          <a:latin typeface="PF Din Text Comp Pro Medium"/>
                          <a:ea typeface="+mn-ea"/>
                          <a:cs typeface="+mn-cs"/>
                          <a:sym typeface="Calibri"/>
                        </a:rPr>
                        <a:t>ырье</a:t>
                      </a:r>
                      <a:r>
                        <a:rPr lang="ru-RU" sz="1100" b="0" i="0" u="none" strike="noStrike" cap="none" spc="0" baseline="0" dirty="0">
                          <a:ln>
                            <a:noFill/>
                          </a:ln>
                          <a:solidFill>
                            <a:schemeClr val="dk1"/>
                          </a:solidFill>
                          <a:effectLst/>
                          <a:uFillTx/>
                          <a:latin typeface="PF Din Text Comp Pro Medium"/>
                          <a:ea typeface="+mn-ea"/>
                          <a:cs typeface="+mn-cs"/>
                          <a:sym typeface="Calibri"/>
                        </a:rPr>
                        <a:t> и материалы</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495 421</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89 913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155 109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44 301</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206 074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3"/>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Работы и услуги производственного характера  </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5 474 967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441 825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1 739 989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108 679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3 184 441</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32</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4"/>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Услуги подрядчиков по обслуживанию и ремонту</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75 405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8 192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21 160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845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45 205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5"/>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Услуги сетевых компаний по передаче э/э</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5 071 909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320 660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1 619 433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105 223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3 026 593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6"/>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 - услуги "ФСК ЕЭС"</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3 352 256</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149 268</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1 212 987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105 223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1 884 779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7"/>
                  </a:ext>
                </a:extLst>
              </a:tr>
              <a:tr h="343234">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 - услуги распределительных сетевых компаний</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1 719 652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171 392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406 446</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1 141 814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8"/>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Прочие услуги производственного характера</a:t>
                      </a:r>
                    </a:p>
                  </a:txBody>
                  <a:tcPr marL="224549"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327 652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112 973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99 396</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2 612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112 642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29</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19"/>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Затраты на оплату труда</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2 992 255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461 834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988 050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262 923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1 277 554</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1 375</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0"/>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Страховые взносы</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912 615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141 479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300 857</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80 603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389 108</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409</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1"/>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Отчисления на НПО (НПФ энергетики)</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 </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0</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2"/>
                  </a:ext>
                </a:extLst>
              </a:tr>
              <a:tr h="187611">
                <a:tc>
                  <a:txBody>
                    <a:bodyPr/>
                    <a:lstStyle/>
                    <a:p>
                      <a:pPr algn="l" fontAlgn="ctr"/>
                      <a:r>
                        <a:rPr lang="ru-RU" sz="1100" b="0" i="0" u="none" strike="noStrike" cap="none" spc="0" baseline="0" dirty="0">
                          <a:ln>
                            <a:noFill/>
                          </a:ln>
                          <a:solidFill>
                            <a:schemeClr val="dk1"/>
                          </a:solidFill>
                          <a:effectLst/>
                          <a:uFillTx/>
                          <a:latin typeface="PF Din Text Comp Pro Medium"/>
                          <a:ea typeface="+mn-ea"/>
                          <a:cs typeface="+mn-cs"/>
                          <a:sym typeface="Calibri"/>
                        </a:rPr>
                        <a:t>Амортизация основных средств и НМА</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1 319 515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226 253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267 723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110 539</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714 265</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725</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3"/>
                  </a:ext>
                </a:extLst>
              </a:tr>
              <a:tr h="187611">
                <a:tc>
                  <a:txBody>
                    <a:bodyPr/>
                    <a:lstStyle/>
                    <a:p>
                      <a:pPr algn="l" fontAlgn="b"/>
                      <a:r>
                        <a:rPr lang="ru-RU" sz="1100" b="0" i="0" u="none" strike="noStrike" cap="none" spc="0" baseline="0" dirty="0">
                          <a:ln>
                            <a:noFill/>
                          </a:ln>
                          <a:solidFill>
                            <a:schemeClr val="dk1"/>
                          </a:solidFill>
                          <a:effectLst/>
                          <a:uFillTx/>
                          <a:latin typeface="PF Din Text Comp Pro Medium"/>
                          <a:ea typeface="+mn-ea"/>
                          <a:cs typeface="+mn-cs"/>
                          <a:sym typeface="Calibri"/>
                        </a:rPr>
                        <a:t>Прочие затраты</a:t>
                      </a:r>
                    </a:p>
                  </a:txBody>
                  <a:tcPr marL="8316" marR="8316" marT="8321" marB="0" anchor="ctr">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581 150</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127 771</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154 993</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45 042</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a:ln>
                            <a:noFill/>
                          </a:ln>
                          <a:solidFill>
                            <a:schemeClr val="dk1"/>
                          </a:solidFill>
                          <a:effectLst/>
                          <a:uFillTx/>
                          <a:latin typeface="PF Din Text Comp Pro Medium"/>
                          <a:ea typeface="+mn-ea"/>
                          <a:cs typeface="+mn-cs"/>
                          <a:sym typeface="Calibri"/>
                        </a:rPr>
                        <a:t>248 026</a:t>
                      </a:r>
                    </a:p>
                  </a:txBody>
                  <a:tcPr marL="9525" marR="9525" marT="9525" marB="0" anchor="b">
                    <a:solidFill>
                      <a:schemeClr val="accent1">
                        <a:lumMod val="20000"/>
                        <a:lumOff val="80000"/>
                      </a:schemeClr>
                    </a:solidFill>
                  </a:tcPr>
                </a:tc>
                <a:tc>
                  <a:txBody>
                    <a:bodyPr/>
                    <a:lstStyle/>
                    <a:p>
                      <a:pPr algn="ctr" fontAlgn="b"/>
                      <a:r>
                        <a:rPr lang="ru-RU" sz="1100" b="0" i="0" u="none" strike="noStrike" cap="none" spc="0" baseline="0" dirty="0">
                          <a:ln>
                            <a:noFill/>
                          </a:ln>
                          <a:solidFill>
                            <a:schemeClr val="dk1"/>
                          </a:solidFill>
                          <a:effectLst/>
                          <a:uFillTx/>
                          <a:latin typeface="PF Din Text Comp Pro Medium"/>
                          <a:ea typeface="+mn-ea"/>
                          <a:cs typeface="+mn-cs"/>
                          <a:sym typeface="Calibri"/>
                        </a:rPr>
                        <a:t>5 268</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809368275"/>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28</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ФИНАНСОВО-ЭКОНОМИЧЕСКИЕ ПОКАЗАТЕЛИ</a:t>
            </a:r>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249662290"/>
              </p:ext>
            </p:extLst>
          </p:nvPr>
        </p:nvGraphicFramePr>
        <p:xfrm>
          <a:off x="934497" y="2260882"/>
          <a:ext cx="7575022" cy="2210635"/>
        </p:xfrm>
        <a:graphic>
          <a:graphicData uri="http://schemas.openxmlformats.org/drawingml/2006/table">
            <a:tbl>
              <a:tblPr>
                <a:tableStyleId>{5C22544A-7EE6-4342-B048-85BDC9FD1C3A}</a:tableStyleId>
              </a:tblPr>
              <a:tblGrid>
                <a:gridCol w="4162850">
                  <a:extLst>
                    <a:ext uri="{9D8B030D-6E8A-4147-A177-3AD203B41FA5}">
                      <a16:colId xmlns:a16="http://schemas.microsoft.com/office/drawing/2014/main" val="20000"/>
                    </a:ext>
                  </a:extLst>
                </a:gridCol>
                <a:gridCol w="1637842">
                  <a:extLst>
                    <a:ext uri="{9D8B030D-6E8A-4147-A177-3AD203B41FA5}">
                      <a16:colId xmlns:a16="http://schemas.microsoft.com/office/drawing/2014/main" val="20001"/>
                    </a:ext>
                  </a:extLst>
                </a:gridCol>
                <a:gridCol w="1774330">
                  <a:extLst>
                    <a:ext uri="{9D8B030D-6E8A-4147-A177-3AD203B41FA5}">
                      <a16:colId xmlns:a16="http://schemas.microsoft.com/office/drawing/2014/main" val="20002"/>
                    </a:ext>
                  </a:extLst>
                </a:gridCol>
              </a:tblGrid>
              <a:tr h="838138">
                <a:tc>
                  <a:txBody>
                    <a:bodyPr/>
                    <a:lstStyle/>
                    <a:p>
                      <a:pPr algn="ctr" fontAlgn="ctr"/>
                      <a:r>
                        <a:rPr lang="ru-RU" sz="1200" b="1" i="0" u="none" strike="noStrike" cap="none" spc="0" baseline="0" dirty="0">
                          <a:ln>
                            <a:noFill/>
                          </a:ln>
                          <a:solidFill>
                            <a:schemeClr val="bg1"/>
                          </a:solidFill>
                          <a:effectLst/>
                          <a:uFillTx/>
                          <a:latin typeface="PFDinTextCondPro-Light"/>
                          <a:ea typeface="+mn-ea"/>
                          <a:cs typeface="+mn-cs"/>
                          <a:sym typeface="Calibri"/>
                        </a:rPr>
                        <a:t>Показатели</a:t>
                      </a:r>
                    </a:p>
                  </a:txBody>
                  <a:tcPr marL="9525" marR="9525" marT="9527" marB="0" anchor="ctr">
                    <a:solidFill>
                      <a:schemeClr val="tx2"/>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6 месяцев 2018</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9525" marR="9525" marT="9527" marB="0" anchor="ctr">
                    <a:solidFill>
                      <a:schemeClr val="tx2"/>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6 месяцев 2019</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9525" marR="9525" marT="9527" marB="0" anchor="ctr">
                    <a:solidFill>
                      <a:schemeClr val="tx2"/>
                    </a:solidFill>
                  </a:tcPr>
                </a:tc>
                <a:extLst>
                  <a:ext uri="{0D108BD9-81ED-4DB2-BD59-A6C34878D82A}">
                    <a16:rowId xmlns:a16="http://schemas.microsoft.com/office/drawing/2014/main" val="10000"/>
                  </a:ext>
                </a:extLst>
              </a:tr>
              <a:tr h="457499">
                <a:tc>
                  <a:txBody>
                    <a:bodyPr/>
                    <a:lstStyle/>
                    <a:p>
                      <a:pPr algn="l" fontAlgn="ctr"/>
                      <a:r>
                        <a:rPr lang="en-US" sz="1200" b="0" i="0" u="none" strike="noStrike" cap="none" spc="0" baseline="0" dirty="0">
                          <a:ln>
                            <a:noFill/>
                          </a:ln>
                          <a:solidFill>
                            <a:schemeClr val="dk1"/>
                          </a:solidFill>
                          <a:effectLst/>
                          <a:uFillTx/>
                          <a:latin typeface="PFDinTextCondPro-Light"/>
                          <a:ea typeface="+mn-ea"/>
                          <a:cs typeface="+mn-cs"/>
                          <a:sym typeface="Calibri"/>
                        </a:rPr>
                        <a:t>ROE, </a:t>
                      </a:r>
                      <a:r>
                        <a:rPr lang="ru-RU" sz="1200" b="0" i="0" u="none" strike="noStrike" cap="none" spc="0" baseline="0" dirty="0">
                          <a:ln>
                            <a:noFill/>
                          </a:ln>
                          <a:solidFill>
                            <a:schemeClr val="dk1"/>
                          </a:solidFill>
                          <a:effectLst/>
                          <a:uFillTx/>
                          <a:latin typeface="PFDinTextCondPro-Light"/>
                          <a:ea typeface="+mn-ea"/>
                          <a:cs typeface="+mn-cs"/>
                          <a:sym typeface="Calibri"/>
                        </a:rPr>
                        <a:t>рентабельность собственного капитала</a:t>
                      </a:r>
                    </a:p>
                  </a:txBody>
                  <a:tcPr marL="9525" marR="9525" marT="9527" marB="0" anchor="ctr">
                    <a:solidFill>
                      <a:schemeClr val="accent1">
                        <a:lumMod val="20000"/>
                        <a:lumOff val="80000"/>
                      </a:schemeClr>
                    </a:solidFill>
                  </a:tcPr>
                </a:tc>
                <a:tc>
                  <a:txBody>
                    <a:bodyPr/>
                    <a:lstStyle/>
                    <a:p>
                      <a:pPr algn="ctr" rtl="0" fontAlgn="ctr"/>
                      <a:r>
                        <a:rPr lang="en-US" sz="1200" b="0" i="0" u="none" strike="noStrike" cap="none" spc="0" baseline="0" dirty="0" smtClean="0">
                          <a:ln>
                            <a:noFill/>
                          </a:ln>
                          <a:solidFill>
                            <a:schemeClr val="dk1"/>
                          </a:solidFill>
                          <a:effectLst/>
                          <a:uFillTx/>
                          <a:latin typeface="PFDinTextCondPro-Light"/>
                          <a:ea typeface="+mn-ea"/>
                          <a:cs typeface="+mn-cs"/>
                          <a:sym typeface="Calibri"/>
                        </a:rPr>
                        <a:t>14</a:t>
                      </a:r>
                      <a:r>
                        <a:rPr lang="ru-RU" sz="1200" b="0" i="0" u="none" strike="noStrike" cap="none" spc="0" baseline="0" dirty="0" smtClean="0">
                          <a:ln>
                            <a:noFill/>
                          </a:ln>
                          <a:solidFill>
                            <a:schemeClr val="dk1"/>
                          </a:solidFill>
                          <a:effectLst/>
                          <a:uFillTx/>
                          <a:latin typeface="PFDinTextCondPro-Light"/>
                          <a:ea typeface="+mn-ea"/>
                          <a:cs typeface="+mn-cs"/>
                          <a:sym typeface="Calibri"/>
                        </a:rPr>
                        <a:t>,8</a:t>
                      </a:r>
                      <a:r>
                        <a:rPr lang="en-US" sz="1200" b="0" i="0" u="none" strike="noStrike" cap="none" spc="0" baseline="0" dirty="0" smtClean="0">
                          <a:ln>
                            <a:noFill/>
                          </a:ln>
                          <a:solidFill>
                            <a:schemeClr val="dk1"/>
                          </a:solidFill>
                          <a:effectLst/>
                          <a:uFillTx/>
                          <a:latin typeface="PFDinTextCondPro-Light"/>
                          <a:ea typeface="+mn-ea"/>
                          <a:cs typeface="+mn-cs"/>
                          <a:sym typeface="Calibri"/>
                        </a:rPr>
                        <a:t>1</a:t>
                      </a:r>
                      <a:r>
                        <a:rPr lang="ru-RU" sz="1200" b="0" i="0" u="none" strike="noStrike" cap="none" spc="0" baseline="0" dirty="0" smtClean="0">
                          <a:ln>
                            <a:noFill/>
                          </a:ln>
                          <a:solidFill>
                            <a:schemeClr val="dk1"/>
                          </a:solidFill>
                          <a:effectLst/>
                          <a:uFillTx/>
                          <a:latin typeface="PFDinTextCondPro-Light"/>
                          <a:ea typeface="+mn-ea"/>
                          <a:cs typeface="+mn-cs"/>
                          <a:sym typeface="Calibri"/>
                        </a:rPr>
                        <a:t>%</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1</a:t>
                      </a:r>
                      <a:r>
                        <a:rPr lang="en-US" sz="1200" b="0" i="0" u="none" strike="noStrike" cap="none" spc="0" baseline="0" dirty="0" smtClean="0">
                          <a:ln>
                            <a:noFill/>
                          </a:ln>
                          <a:solidFill>
                            <a:schemeClr val="dk1"/>
                          </a:solidFill>
                          <a:effectLst/>
                          <a:uFillTx/>
                          <a:latin typeface="PFDinTextCondPro-Light"/>
                          <a:ea typeface="+mn-ea"/>
                          <a:cs typeface="+mn-cs"/>
                          <a:sym typeface="Calibri"/>
                        </a:rPr>
                        <a:t>1</a:t>
                      </a:r>
                      <a:r>
                        <a:rPr lang="ru-RU" sz="1200" b="0" i="0" u="none" strike="noStrike" cap="none" spc="0" baseline="0" dirty="0" smtClean="0">
                          <a:ln>
                            <a:noFill/>
                          </a:ln>
                          <a:solidFill>
                            <a:schemeClr val="dk1"/>
                          </a:solidFill>
                          <a:effectLst/>
                          <a:uFillTx/>
                          <a:latin typeface="PFDinTextCondPro-Light"/>
                          <a:ea typeface="+mn-ea"/>
                          <a:cs typeface="+mn-cs"/>
                          <a:sym typeface="Calibri"/>
                        </a:rPr>
                        <a:t>,</a:t>
                      </a:r>
                      <a:r>
                        <a:rPr lang="en-US" sz="1200" b="0" i="0" u="none" strike="noStrike" cap="none" spc="0" baseline="0" dirty="0" smtClean="0">
                          <a:ln>
                            <a:noFill/>
                          </a:ln>
                          <a:solidFill>
                            <a:schemeClr val="dk1"/>
                          </a:solidFill>
                          <a:effectLst/>
                          <a:uFillTx/>
                          <a:latin typeface="PFDinTextCondPro-Light"/>
                          <a:ea typeface="+mn-ea"/>
                          <a:cs typeface="+mn-cs"/>
                          <a:sym typeface="Calibri"/>
                        </a:rPr>
                        <a:t>78</a:t>
                      </a:r>
                      <a:r>
                        <a:rPr lang="ru-RU" sz="1200" b="0" i="0" u="none" strike="noStrike" cap="none" spc="0" baseline="0" dirty="0" smtClean="0">
                          <a:ln>
                            <a:noFill/>
                          </a:ln>
                          <a:solidFill>
                            <a:schemeClr val="dk1"/>
                          </a:solidFill>
                          <a:effectLst/>
                          <a:uFillTx/>
                          <a:latin typeface="PFDinTextCondPro-Light"/>
                          <a:ea typeface="+mn-ea"/>
                          <a:cs typeface="+mn-cs"/>
                          <a:sym typeface="Calibri"/>
                        </a:rPr>
                        <a:t>%</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2"/>
                  </a:ext>
                </a:extLst>
              </a:tr>
              <a:tr h="457499">
                <a:tc>
                  <a:txBody>
                    <a:bodyPr/>
                    <a:lstStyle/>
                    <a:p>
                      <a:pPr algn="l" fontAlgn="ctr"/>
                      <a:r>
                        <a:rPr lang="en-US" sz="1200" b="0" i="0" u="none" strike="noStrike" cap="none" spc="0" baseline="0" dirty="0">
                          <a:ln>
                            <a:noFill/>
                          </a:ln>
                          <a:solidFill>
                            <a:schemeClr val="dk1"/>
                          </a:solidFill>
                          <a:effectLst/>
                          <a:uFillTx/>
                          <a:latin typeface="PFDinTextCondPro-Light"/>
                          <a:ea typeface="+mn-ea"/>
                          <a:cs typeface="+mn-cs"/>
                          <a:sym typeface="Calibri"/>
                        </a:rPr>
                        <a:t>ROA, </a:t>
                      </a:r>
                      <a:r>
                        <a:rPr lang="ru-RU" sz="1200" b="0" i="0" u="none" strike="noStrike" cap="none" spc="0" baseline="0" dirty="0">
                          <a:ln>
                            <a:noFill/>
                          </a:ln>
                          <a:solidFill>
                            <a:schemeClr val="dk1"/>
                          </a:solidFill>
                          <a:effectLst/>
                          <a:uFillTx/>
                          <a:latin typeface="PFDinTextCondPro-Light"/>
                          <a:ea typeface="+mn-ea"/>
                          <a:cs typeface="+mn-cs"/>
                          <a:sym typeface="Calibri"/>
                        </a:rPr>
                        <a:t>рентабельность активов</a:t>
                      </a:r>
                    </a:p>
                  </a:txBody>
                  <a:tcPr marL="9525" marR="9525" marT="9527"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0,</a:t>
                      </a:r>
                      <a:r>
                        <a:rPr lang="en-US" sz="1200" b="0" i="0" u="none" strike="noStrike" cap="none" spc="0" baseline="0" dirty="0" smtClean="0">
                          <a:ln>
                            <a:noFill/>
                          </a:ln>
                          <a:solidFill>
                            <a:schemeClr val="dk1"/>
                          </a:solidFill>
                          <a:effectLst/>
                          <a:uFillTx/>
                          <a:latin typeface="PFDinTextCondPro-Light"/>
                          <a:ea typeface="+mn-ea"/>
                          <a:cs typeface="+mn-cs"/>
                          <a:sym typeface="Calibri"/>
                        </a:rPr>
                        <a:t>54</a:t>
                      </a:r>
                      <a:r>
                        <a:rPr lang="ru-RU" sz="1200" b="0" i="0" u="none" strike="noStrike" cap="none" spc="0" baseline="0" dirty="0" smtClean="0">
                          <a:ln>
                            <a:noFill/>
                          </a:ln>
                          <a:solidFill>
                            <a:schemeClr val="dk1"/>
                          </a:solidFill>
                          <a:effectLst/>
                          <a:uFillTx/>
                          <a:latin typeface="PFDinTextCondPro-Light"/>
                          <a:ea typeface="+mn-ea"/>
                          <a:cs typeface="+mn-cs"/>
                          <a:sym typeface="Calibri"/>
                        </a:rPr>
                        <a:t>%</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tc>
                  <a:txBody>
                    <a:bodyPr/>
                    <a:lstStyle/>
                    <a:p>
                      <a:pPr algn="ctr" rtl="0" fontAlgn="ctr"/>
                      <a:r>
                        <a:rPr lang="ru-RU" sz="1200" b="0" i="0" u="none" strike="noStrike" cap="none" spc="0" baseline="0" dirty="0" smtClean="0">
                          <a:ln>
                            <a:noFill/>
                          </a:ln>
                          <a:solidFill>
                            <a:schemeClr val="dk1"/>
                          </a:solidFill>
                          <a:effectLst/>
                          <a:uFillTx/>
                          <a:latin typeface="PFDinTextCondPro-Light"/>
                          <a:ea typeface="+mn-ea"/>
                          <a:cs typeface="+mn-cs"/>
                          <a:sym typeface="Calibri"/>
                        </a:rPr>
                        <a:t>0,5</a:t>
                      </a:r>
                      <a:r>
                        <a:rPr lang="en-US" sz="1200" b="0" i="0" u="none" strike="noStrike" cap="none" spc="0" baseline="0" dirty="0" smtClean="0">
                          <a:ln>
                            <a:noFill/>
                          </a:ln>
                          <a:solidFill>
                            <a:schemeClr val="dk1"/>
                          </a:solidFill>
                          <a:effectLst/>
                          <a:uFillTx/>
                          <a:latin typeface="PFDinTextCondPro-Light"/>
                          <a:ea typeface="+mn-ea"/>
                          <a:cs typeface="+mn-cs"/>
                          <a:sym typeface="Calibri"/>
                        </a:rPr>
                        <a:t>5</a:t>
                      </a:r>
                      <a:r>
                        <a:rPr lang="ru-RU" sz="1200" b="0" i="0" u="none" strike="noStrike" cap="none" spc="0" baseline="0" dirty="0" smtClean="0">
                          <a:ln>
                            <a:noFill/>
                          </a:ln>
                          <a:solidFill>
                            <a:schemeClr val="dk1"/>
                          </a:solidFill>
                          <a:effectLst/>
                          <a:uFillTx/>
                          <a:latin typeface="PFDinTextCondPro-Light"/>
                          <a:ea typeface="+mn-ea"/>
                          <a:cs typeface="+mn-cs"/>
                          <a:sym typeface="Calibri"/>
                        </a:rPr>
                        <a:t>%</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457499">
                <a:tc>
                  <a:txBody>
                    <a:bodyPr/>
                    <a:lstStyle/>
                    <a:p>
                      <a:pPr algn="l" fontAlgn="b"/>
                      <a:r>
                        <a:rPr lang="en-US" sz="1200" b="0" i="0" u="none" strike="noStrike" cap="none" spc="0" baseline="0" dirty="0">
                          <a:ln>
                            <a:noFill/>
                          </a:ln>
                          <a:solidFill>
                            <a:schemeClr val="dk1"/>
                          </a:solidFill>
                          <a:effectLst/>
                          <a:uFillTx/>
                          <a:latin typeface="PFDinTextCondPro-Light"/>
                          <a:ea typeface="+mn-ea"/>
                          <a:cs typeface="+mn-cs"/>
                          <a:sym typeface="Calibri"/>
                        </a:rPr>
                        <a:t>ROTA, </a:t>
                      </a:r>
                      <a:r>
                        <a:rPr lang="ru-RU" sz="1200" b="0" i="0" u="none" strike="noStrike" cap="none" spc="0" baseline="0" dirty="0">
                          <a:ln>
                            <a:noFill/>
                          </a:ln>
                          <a:solidFill>
                            <a:schemeClr val="dk1"/>
                          </a:solidFill>
                          <a:effectLst/>
                          <a:uFillTx/>
                          <a:latin typeface="PFDinTextCondPro-Light"/>
                          <a:ea typeface="+mn-ea"/>
                          <a:cs typeface="+mn-cs"/>
                          <a:sym typeface="Calibri"/>
                        </a:rPr>
                        <a:t>доходность совокупных активов</a:t>
                      </a:r>
                    </a:p>
                  </a:txBody>
                  <a:tcPr marL="9525" marR="9525" marT="9527" marB="0" anchor="ctr">
                    <a:solidFill>
                      <a:schemeClr val="accent1">
                        <a:lumMod val="20000"/>
                        <a:lumOff val="80000"/>
                      </a:schemeClr>
                    </a:solidFill>
                  </a:tcPr>
                </a:tc>
                <a:tc>
                  <a:txBody>
                    <a:bodyPr/>
                    <a:lstStyle/>
                    <a:p>
                      <a:pPr algn="ctr" rtl="0" fontAlgn="ctr"/>
                      <a:r>
                        <a:rPr lang="en-US" sz="1200" b="0" i="0" u="none" strike="noStrike" cap="none" spc="0" baseline="0" dirty="0" smtClean="0">
                          <a:ln>
                            <a:noFill/>
                          </a:ln>
                          <a:solidFill>
                            <a:schemeClr val="dk1"/>
                          </a:solidFill>
                          <a:effectLst/>
                          <a:uFillTx/>
                          <a:latin typeface="PFDinTextCondPro-Light"/>
                          <a:ea typeface="+mn-ea"/>
                          <a:cs typeface="+mn-cs"/>
                          <a:sym typeface="Calibri"/>
                        </a:rPr>
                        <a:t>2</a:t>
                      </a:r>
                      <a:r>
                        <a:rPr lang="ru-RU" sz="1200" b="0" i="0" u="none" strike="noStrike" cap="none" spc="0" baseline="0" dirty="0" smtClean="0">
                          <a:ln>
                            <a:noFill/>
                          </a:ln>
                          <a:solidFill>
                            <a:schemeClr val="dk1"/>
                          </a:solidFill>
                          <a:effectLst/>
                          <a:uFillTx/>
                          <a:latin typeface="PFDinTextCondPro-Light"/>
                          <a:ea typeface="+mn-ea"/>
                          <a:cs typeface="+mn-cs"/>
                          <a:sym typeface="Calibri"/>
                        </a:rPr>
                        <a:t>,</a:t>
                      </a:r>
                      <a:r>
                        <a:rPr lang="en-US" sz="1200" b="0" i="0" u="none" strike="noStrike" cap="none" spc="0" baseline="0" dirty="0" smtClean="0">
                          <a:ln>
                            <a:noFill/>
                          </a:ln>
                          <a:solidFill>
                            <a:schemeClr val="dk1"/>
                          </a:solidFill>
                          <a:effectLst/>
                          <a:uFillTx/>
                          <a:latin typeface="PFDinTextCondPro-Light"/>
                          <a:ea typeface="+mn-ea"/>
                          <a:cs typeface="+mn-cs"/>
                          <a:sym typeface="Calibri"/>
                        </a:rPr>
                        <a:t>84</a:t>
                      </a:r>
                      <a:r>
                        <a:rPr lang="ru-RU" sz="1200" b="0" i="0" u="none" strike="noStrike" cap="none" spc="0" baseline="0" dirty="0" smtClean="0">
                          <a:ln>
                            <a:noFill/>
                          </a:ln>
                          <a:solidFill>
                            <a:schemeClr val="dk1"/>
                          </a:solidFill>
                          <a:effectLst/>
                          <a:uFillTx/>
                          <a:latin typeface="PFDinTextCondPro-Light"/>
                          <a:ea typeface="+mn-ea"/>
                          <a:cs typeface="+mn-cs"/>
                          <a:sym typeface="Calibri"/>
                        </a:rPr>
                        <a:t>%</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tc>
                  <a:txBody>
                    <a:bodyPr/>
                    <a:lstStyle/>
                    <a:p>
                      <a:pPr algn="ctr" rtl="0" fontAlgn="ctr"/>
                      <a:r>
                        <a:rPr lang="en-US" sz="1200" b="0" i="0" u="none" strike="noStrike" cap="none" spc="0" baseline="0" dirty="0" smtClean="0">
                          <a:ln>
                            <a:noFill/>
                          </a:ln>
                          <a:solidFill>
                            <a:schemeClr val="dk1"/>
                          </a:solidFill>
                          <a:effectLst/>
                          <a:uFillTx/>
                          <a:latin typeface="PFDinTextCondPro-Light"/>
                          <a:ea typeface="+mn-ea"/>
                          <a:cs typeface="+mn-cs"/>
                          <a:sym typeface="Calibri"/>
                        </a:rPr>
                        <a:t>0</a:t>
                      </a:r>
                      <a:r>
                        <a:rPr lang="ru-RU" sz="1200" b="0" i="0" u="none" strike="noStrike" cap="none" spc="0" baseline="0" dirty="0" smtClean="0">
                          <a:ln>
                            <a:noFill/>
                          </a:ln>
                          <a:solidFill>
                            <a:schemeClr val="dk1"/>
                          </a:solidFill>
                          <a:effectLst/>
                          <a:uFillTx/>
                          <a:latin typeface="PFDinTextCondPro-Light"/>
                          <a:ea typeface="+mn-ea"/>
                          <a:cs typeface="+mn-cs"/>
                          <a:sym typeface="Calibri"/>
                        </a:rPr>
                        <a:t>,</a:t>
                      </a:r>
                      <a:r>
                        <a:rPr lang="en-US" sz="1200" b="0" i="0" u="none" strike="noStrike" cap="none" spc="0" baseline="0" dirty="0" smtClean="0">
                          <a:ln>
                            <a:noFill/>
                          </a:ln>
                          <a:solidFill>
                            <a:schemeClr val="dk1"/>
                          </a:solidFill>
                          <a:effectLst/>
                          <a:uFillTx/>
                          <a:latin typeface="PFDinTextCondPro-Light"/>
                          <a:ea typeface="+mn-ea"/>
                          <a:cs typeface="+mn-cs"/>
                          <a:sym typeface="Calibri"/>
                        </a:rPr>
                        <a:t>66</a:t>
                      </a:r>
                      <a:r>
                        <a:rPr lang="ru-RU" sz="1200" b="0" i="0" u="none" strike="noStrike" cap="none" spc="0" baseline="0" dirty="0" smtClean="0">
                          <a:ln>
                            <a:noFill/>
                          </a:ln>
                          <a:solidFill>
                            <a:schemeClr val="dk1"/>
                          </a:solidFill>
                          <a:effectLst/>
                          <a:uFillTx/>
                          <a:latin typeface="PFDinTextCondPro-Light"/>
                          <a:ea typeface="+mn-ea"/>
                          <a:cs typeface="+mn-cs"/>
                          <a:sym typeface="Calibri"/>
                        </a:rPr>
                        <a:t>%</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8" name="Прямоугольник 7"/>
          <p:cNvSpPr/>
          <p:nvPr/>
        </p:nvSpPr>
        <p:spPr>
          <a:xfrm>
            <a:off x="2339975" y="1723270"/>
            <a:ext cx="4391025" cy="306387"/>
          </a:xfrm>
          <a:prstGeom prst="rect">
            <a:avLst/>
          </a:prstGeom>
        </p:spPr>
        <p:txBody>
          <a:bodyPr>
            <a:spAutoFit/>
          </a:bodyPr>
          <a:lstStyle/>
          <a:p>
            <a:pPr lvl="0" eaLnBrk="1" fontAlgn="ctr" hangingPunct="1">
              <a:defRPr/>
            </a:pPr>
            <a:r>
              <a:rPr lang="ru-RU" sz="1400" dirty="0">
                <a:solidFill>
                  <a:schemeClr val="dk1"/>
                </a:solidFill>
                <a:latin typeface="PFDinTextCondPro-Light"/>
                <a:ea typeface="+mn-ea"/>
                <a:cs typeface="+mn-cs"/>
              </a:rPr>
              <a:t>Показатели эффективности ПАО «МРСК Юга»</a:t>
            </a:r>
          </a:p>
        </p:txBody>
      </p:sp>
    </p:spTree>
    <p:extLst>
      <p:ext uri="{BB962C8B-B14F-4D97-AF65-F5344CB8AC3E}">
        <p14:creationId xmlns:p14="http://schemas.microsoft.com/office/powerpoint/2010/main" val="47637777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29</a:t>
            </a:fld>
            <a:endParaRPr lang="ru-RU"/>
          </a:p>
        </p:txBody>
      </p:sp>
      <p:sp>
        <p:nvSpPr>
          <p:cNvPr id="4" name="Заголовок 3"/>
          <p:cNvSpPr>
            <a:spLocks noGrp="1"/>
          </p:cNvSpPr>
          <p:nvPr>
            <p:ph type="title"/>
          </p:nvPr>
        </p:nvSpPr>
        <p:spPr>
          <a:xfrm>
            <a:off x="893049" y="3530591"/>
            <a:ext cx="6271425" cy="460296"/>
          </a:xfrm>
        </p:spPr>
        <p:txBody>
          <a:bodyPr/>
          <a:lstStyle/>
          <a:p>
            <a:r>
              <a:rPr lang="ru-RU" dirty="0" smtClean="0"/>
              <a:t>ПЕРЕХОД КОМПАНИИ НА НОВУЮ СИСТЕМУ ТАРИФНОГО РЕГУЛИРОВАНИЯ</a:t>
            </a:r>
            <a:endParaRPr lang="ru-RU" dirty="0"/>
          </a:p>
        </p:txBody>
      </p:sp>
    </p:spTree>
    <p:extLst>
      <p:ext uri="{BB962C8B-B14F-4D97-AF65-F5344CB8AC3E}">
        <p14:creationId xmlns:p14="http://schemas.microsoft.com/office/powerpoint/2010/main" val="339306171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a:t>
            </a:fld>
            <a:endParaRPr lang="ru-RU"/>
          </a:p>
        </p:txBody>
      </p:sp>
      <p:sp>
        <p:nvSpPr>
          <p:cNvPr id="4" name="Заголовок 3"/>
          <p:cNvSpPr>
            <a:spLocks noGrp="1"/>
          </p:cNvSpPr>
          <p:nvPr>
            <p:ph type="title"/>
          </p:nvPr>
        </p:nvSpPr>
        <p:spPr/>
        <p:txBody>
          <a:bodyPr/>
          <a:lstStyle/>
          <a:p>
            <a:r>
              <a:rPr lang="ru-RU" dirty="0" smtClean="0"/>
              <a:t>КЛЮЧЕВЫЕ НОВОСТИ</a:t>
            </a:r>
            <a:endParaRPr lang="ru-RU" dirty="0"/>
          </a:p>
        </p:txBody>
      </p:sp>
    </p:spTree>
    <p:extLst>
      <p:ext uri="{BB962C8B-B14F-4D97-AF65-F5344CB8AC3E}">
        <p14:creationId xmlns:p14="http://schemas.microsoft.com/office/powerpoint/2010/main" val="699013727"/>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492368" y="1778558"/>
            <a:ext cx="8219553" cy="4431323"/>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lstStyle/>
          <a:p>
            <a:pPr algn="just" defTabSz="457200">
              <a:defRPr/>
            </a:pPr>
            <a:endParaRPr lang="ru-RU" altLang="ru-RU" sz="1200" dirty="0" smtClean="0">
              <a:latin typeface="PFDinTextCondPro-Light"/>
            </a:endParaRPr>
          </a:p>
          <a:p>
            <a:pPr algn="just" defTabSz="457200">
              <a:defRPr/>
            </a:pPr>
            <a:r>
              <a:rPr lang="ru-RU" altLang="ru-RU" sz="1200" dirty="0" smtClean="0">
                <a:latin typeface="PFDinTextCondPro-Light"/>
              </a:rPr>
              <a:t>Филиалы </a:t>
            </a:r>
            <a:r>
              <a:rPr lang="ru-RU" altLang="ru-RU" sz="1200" dirty="0">
                <a:latin typeface="PFDinTextCondPro-Light"/>
              </a:rPr>
              <a:t>ПАО «МРСК Юга» - «Астраханьэнерго», «</a:t>
            </a:r>
            <a:r>
              <a:rPr lang="ru-RU" altLang="ru-RU" sz="1200" dirty="0" err="1">
                <a:latin typeface="PFDinTextCondPro-Light"/>
              </a:rPr>
              <a:t>Калмэнерго</a:t>
            </a:r>
            <a:r>
              <a:rPr lang="ru-RU" altLang="ru-RU" sz="1200" dirty="0">
                <a:latin typeface="PFDinTextCondPro-Light"/>
              </a:rPr>
              <a:t>» и «Ростовэнерго» с 2018 года  перешли на регулирование тарифов на услуги по передаче электроэнергии методом долгосрочной индексации НВВ с долгосрочным периодом регулирования 2018-2022 гг. </a:t>
            </a:r>
          </a:p>
          <a:p>
            <a:pPr algn="just" defTabSz="457200">
              <a:defRPr/>
            </a:pPr>
            <a:endParaRPr lang="ru-RU" altLang="ru-RU" sz="1200" dirty="0">
              <a:latin typeface="PFDinTextCondPro-Light"/>
            </a:endParaRPr>
          </a:p>
          <a:p>
            <a:pPr algn="just" defTabSz="457200">
              <a:defRPr/>
            </a:pPr>
            <a:r>
              <a:rPr lang="ru-RU" altLang="ru-RU" sz="1200" dirty="0">
                <a:latin typeface="PFDinTextCondPro-Light"/>
              </a:rPr>
              <a:t>На 2019 год установлены единые котловые тарифы на передачу электроэнергии и скорректированная НВВ филиалов:</a:t>
            </a:r>
          </a:p>
          <a:p>
            <a:pPr marL="171450" indent="-171450" algn="just" defTabSz="457200">
              <a:buFontTx/>
              <a:buChar char="-"/>
              <a:defRPr/>
            </a:pPr>
            <a:r>
              <a:rPr lang="ru-RU" altLang="ru-RU" sz="1200" dirty="0">
                <a:latin typeface="PFDinTextCondPro-Light"/>
              </a:rPr>
              <a:t>для филиала «Астраханьэнерго» - постановлением Службы по тарифам Астраханской области от 26.12.2018 №157;</a:t>
            </a:r>
          </a:p>
          <a:p>
            <a:pPr marL="171450" indent="-171450" algn="just">
              <a:buFontTx/>
              <a:buChar char="-"/>
              <a:defRPr/>
            </a:pPr>
            <a:r>
              <a:rPr lang="ru-RU" altLang="ru-RU" sz="1200" dirty="0">
                <a:latin typeface="PFDinTextCondPro-Light"/>
              </a:rPr>
              <a:t>для филиала «</a:t>
            </a:r>
            <a:r>
              <a:rPr lang="ru-RU" altLang="ru-RU" sz="1200" dirty="0" err="1">
                <a:latin typeface="PFDinTextCondPro-Light"/>
              </a:rPr>
              <a:t>Калмэнерго</a:t>
            </a:r>
            <a:r>
              <a:rPr lang="ru-RU" altLang="ru-RU" sz="1200" dirty="0">
                <a:latin typeface="PFDinTextCondPro-Light"/>
              </a:rPr>
              <a:t>» - приказом Региональной службы по тарифам Республики Калмыкия от 24.12.2018 №105-п/э, с 01.05.2019 приказом РСТ Республики Калмыкия от 26.04.2019 г. № 39-п/э;</a:t>
            </a:r>
          </a:p>
          <a:p>
            <a:pPr marL="171450" indent="-171450" algn="just">
              <a:buFontTx/>
              <a:buChar char="-"/>
              <a:defRPr/>
            </a:pPr>
            <a:r>
              <a:rPr lang="ru-RU" altLang="ru-RU" sz="1200" dirty="0">
                <a:latin typeface="PFDinTextCondPro-Light"/>
              </a:rPr>
              <a:t>для филиала «Ростовэнерго» – постановлением Региональной службы по тарифам Ростовской области от 28.12.2018 №92/7. </a:t>
            </a:r>
          </a:p>
          <a:p>
            <a:pPr algn="just">
              <a:defRPr/>
            </a:pPr>
            <a:r>
              <a:rPr lang="ru-RU" altLang="ru-RU" sz="1200" dirty="0" smtClean="0">
                <a:latin typeface="PFDinTextCondPro-Light"/>
              </a:rPr>
              <a:t>Приказом </a:t>
            </a:r>
            <a:r>
              <a:rPr lang="ru-RU" altLang="ru-RU" sz="1200" dirty="0">
                <a:latin typeface="PFDinTextCondPro-Light"/>
              </a:rPr>
              <a:t>Комитета тарифного регулирования Волгоградской области от 26.12.2017 №48/8 установлена необходимая валовая выручка  и долгосрочные параметры регулирования на третий долгосрочный период регулирования 2019-2023 гг. методом долгосрочной индексации НВВ. </a:t>
            </a:r>
            <a:endParaRPr lang="ru-RU" altLang="ru-RU" sz="1200" dirty="0" smtClean="0">
              <a:latin typeface="PFDinTextCondPro-Light"/>
            </a:endParaRPr>
          </a:p>
          <a:p>
            <a:pPr algn="just">
              <a:defRPr/>
            </a:pPr>
            <a:endParaRPr lang="ru-RU" altLang="ru-RU" sz="1200" dirty="0">
              <a:latin typeface="PFDinTextCondPro-Light"/>
            </a:endParaRPr>
          </a:p>
          <a:p>
            <a:pPr algn="just">
              <a:defRPr/>
            </a:pPr>
            <a:r>
              <a:rPr lang="ru-RU" altLang="ru-RU" sz="1200" dirty="0" smtClean="0">
                <a:latin typeface="PFDinTextCondPro-Light"/>
              </a:rPr>
              <a:t>Единые </a:t>
            </a:r>
            <a:r>
              <a:rPr lang="ru-RU" altLang="ru-RU" sz="1200" dirty="0">
                <a:latin typeface="PFDinTextCondPro-Light"/>
              </a:rPr>
              <a:t>(котловые) тарифы на услуги по передаче электрической энергии на 2019 год установлены приказом КТР Волгоградской области от 26.12.2018 №48/23, с 01.07.2019 единые (котловые) тарифы установлены приказом КТР Волгоградской области от 28.06.2019 № 21/2.</a:t>
            </a:r>
          </a:p>
        </p:txBody>
      </p:sp>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30</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ПЕРЕХОД НА НОВУЮ СИСТЕМУ ТАРИФНОГО РЕГУЛИРОВАНИЯ (МЕТОД ДОЛГОСРОЧНОЙ ИНДЕКСАЦИИ НВВ)</a:t>
            </a:r>
            <a:endParaRPr lang="ru-RU" dirty="0"/>
          </a:p>
        </p:txBody>
      </p:sp>
    </p:spTree>
    <p:extLst>
      <p:ext uri="{BB962C8B-B14F-4D97-AF65-F5344CB8AC3E}">
        <p14:creationId xmlns:p14="http://schemas.microsoft.com/office/powerpoint/2010/main" val="4057232087"/>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31</a:t>
            </a:fld>
            <a:endParaRPr lang="ru-RU"/>
          </a:p>
        </p:txBody>
      </p:sp>
      <p:sp>
        <p:nvSpPr>
          <p:cNvPr id="4" name="Заголовок 3"/>
          <p:cNvSpPr>
            <a:spLocks noGrp="1"/>
          </p:cNvSpPr>
          <p:nvPr>
            <p:ph type="title"/>
          </p:nvPr>
        </p:nvSpPr>
        <p:spPr>
          <a:xfrm>
            <a:off x="893050" y="3530591"/>
            <a:ext cx="4764172" cy="460296"/>
          </a:xfrm>
        </p:spPr>
        <p:txBody>
          <a:bodyPr/>
          <a:lstStyle/>
          <a:p>
            <a:r>
              <a:rPr lang="ru-RU" dirty="0" smtClean="0"/>
              <a:t>РЕГУЛИРОВАНИЕ МЕТОДОМ ДОЛГОСРОРЧНОЙ ИНДЕКСАЦИИ НЕОБХОДИМОЙ ВАЛОВОЙ ВЫРУЧКИ (НВВ)</a:t>
            </a:r>
            <a:endParaRPr lang="ru-RU" dirty="0"/>
          </a:p>
        </p:txBody>
      </p:sp>
    </p:spTree>
    <p:extLst>
      <p:ext uri="{BB962C8B-B14F-4D97-AF65-F5344CB8AC3E}">
        <p14:creationId xmlns:p14="http://schemas.microsoft.com/office/powerpoint/2010/main" val="3790605761"/>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32</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3975289143"/>
              </p:ext>
            </p:extLst>
          </p:nvPr>
        </p:nvGraphicFramePr>
        <p:xfrm>
          <a:off x="562710" y="2120204"/>
          <a:ext cx="8139163" cy="2758986"/>
        </p:xfrm>
        <a:graphic>
          <a:graphicData uri="http://schemas.openxmlformats.org/drawingml/2006/table">
            <a:tbl>
              <a:tblPr>
                <a:tableStyleId>{5C22544A-7EE6-4342-B048-85BDC9FD1C3A}</a:tableStyleId>
              </a:tblPr>
              <a:tblGrid>
                <a:gridCol w="448716">
                  <a:extLst>
                    <a:ext uri="{9D8B030D-6E8A-4147-A177-3AD203B41FA5}">
                      <a16:colId xmlns:a16="http://schemas.microsoft.com/office/drawing/2014/main" val="2442586072"/>
                    </a:ext>
                  </a:extLst>
                </a:gridCol>
                <a:gridCol w="3393666">
                  <a:extLst>
                    <a:ext uri="{9D8B030D-6E8A-4147-A177-3AD203B41FA5}">
                      <a16:colId xmlns:a16="http://schemas.microsoft.com/office/drawing/2014/main" val="486290777"/>
                    </a:ext>
                  </a:extLst>
                </a:gridCol>
                <a:gridCol w="881858">
                  <a:extLst>
                    <a:ext uri="{9D8B030D-6E8A-4147-A177-3AD203B41FA5}">
                      <a16:colId xmlns:a16="http://schemas.microsoft.com/office/drawing/2014/main" val="3653499283"/>
                    </a:ext>
                  </a:extLst>
                </a:gridCol>
                <a:gridCol w="717115">
                  <a:extLst>
                    <a:ext uri="{9D8B030D-6E8A-4147-A177-3AD203B41FA5}">
                      <a16:colId xmlns:a16="http://schemas.microsoft.com/office/drawing/2014/main" val="2500212788"/>
                    </a:ext>
                  </a:extLst>
                </a:gridCol>
                <a:gridCol w="881858">
                  <a:extLst>
                    <a:ext uri="{9D8B030D-6E8A-4147-A177-3AD203B41FA5}">
                      <a16:colId xmlns:a16="http://schemas.microsoft.com/office/drawing/2014/main" val="4049234335"/>
                    </a:ext>
                  </a:extLst>
                </a:gridCol>
                <a:gridCol w="804333">
                  <a:extLst>
                    <a:ext uri="{9D8B030D-6E8A-4147-A177-3AD203B41FA5}">
                      <a16:colId xmlns:a16="http://schemas.microsoft.com/office/drawing/2014/main" val="1067774291"/>
                    </a:ext>
                  </a:extLst>
                </a:gridCol>
                <a:gridCol w="1011617">
                  <a:extLst>
                    <a:ext uri="{9D8B030D-6E8A-4147-A177-3AD203B41FA5}">
                      <a16:colId xmlns:a16="http://schemas.microsoft.com/office/drawing/2014/main" val="3703635916"/>
                    </a:ext>
                  </a:extLst>
                </a:gridCol>
              </a:tblGrid>
              <a:tr h="362768">
                <a:tc rowSpan="2">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a:t>
                      </a:r>
                    </a:p>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 п/п</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Показатели</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200" b="1" i="0" u="none" strike="noStrike" cap="none" spc="0" baseline="0" dirty="0" err="1" smtClean="0">
                          <a:ln>
                            <a:noFill/>
                          </a:ln>
                          <a:solidFill>
                            <a:schemeClr val="bg1"/>
                          </a:solidFill>
                          <a:effectLst/>
                          <a:uFillTx/>
                          <a:latin typeface="PFDinTextCondPro-Light"/>
                          <a:ea typeface="+mn-ea"/>
                          <a:cs typeface="+mn-cs"/>
                          <a:sym typeface="Calibri"/>
                        </a:rPr>
                        <a:t>Калмэнерго</a:t>
                      </a:r>
                      <a:r>
                        <a:rPr lang="ru-RU" sz="1200" b="1" i="0" u="none" strike="noStrike" cap="none" spc="0" baseline="0" dirty="0" smtClean="0">
                          <a:ln>
                            <a:noFill/>
                          </a:ln>
                          <a:solidFill>
                            <a:schemeClr val="bg1"/>
                          </a:solidFill>
                          <a:effectLst/>
                          <a:uFillTx/>
                          <a:latin typeface="PFDinTextCondPro-Light"/>
                          <a:ea typeface="+mn-ea"/>
                          <a:cs typeface="+mn-cs"/>
                          <a:sym typeface="Calibri"/>
                        </a:rPr>
                        <a:t>, второй ДПР 2018-2022, </a:t>
                      </a:r>
                      <a:r>
                        <a:rPr lang="ru-RU" sz="1200" b="1" i="0" u="none" strike="noStrike" cap="none" spc="0" baseline="0" dirty="0" err="1" smtClean="0">
                          <a:ln>
                            <a:noFill/>
                          </a:ln>
                          <a:solidFill>
                            <a:schemeClr val="bg1"/>
                          </a:solidFill>
                          <a:effectLst/>
                          <a:uFillTx/>
                          <a:latin typeface="PFDinTextCondPro-Light"/>
                          <a:ea typeface="+mn-ea"/>
                          <a:cs typeface="+mn-cs"/>
                          <a:sym typeface="Calibri"/>
                        </a:rPr>
                        <a:t>млн.руб</a:t>
                      </a:r>
                      <a:r>
                        <a:rPr lang="ru-RU" sz="1200" b="1" i="0" u="none" strike="noStrike" cap="none" spc="0" baseline="0" dirty="0" smtClean="0">
                          <a:ln>
                            <a:noFill/>
                          </a:ln>
                          <a:solidFill>
                            <a:schemeClr val="bg1"/>
                          </a:solidFill>
                          <a:effectLst/>
                          <a:uFillTx/>
                          <a:latin typeface="PFDinTextCondPro-Light"/>
                          <a:ea typeface="+mn-ea"/>
                          <a:cs typeface="+mn-cs"/>
                          <a:sym typeface="Calibri"/>
                        </a:rPr>
                        <a:t>.</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328038">
                <a:tc vMerge="1">
                  <a:txBody>
                    <a:bodyPr/>
                    <a:lstStyle/>
                    <a:p>
                      <a:endParaRPr lang="ru-RU"/>
                    </a:p>
                  </a:txBody>
                  <a:tcPr/>
                </a:tc>
                <a:tc vMerge="1">
                  <a:txBody>
                    <a:bodyPr/>
                    <a:lstStyle/>
                    <a:p>
                      <a:endParaRPr lang="ru-RU"/>
                    </a:p>
                  </a:txBody>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2018</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2019*</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2020</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2021</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DinTextCondPro-Light"/>
                          <a:ea typeface="+mn-ea"/>
                          <a:cs typeface="+mn-cs"/>
                          <a:sym typeface="Calibri"/>
                        </a:rPr>
                        <a:t>2022</a:t>
                      </a:r>
                      <a:endParaRPr lang="ru-RU" sz="12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1.</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57,4</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38,8</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37,5</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37,5</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37,5</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2.</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a:ln>
                            <a:noFill/>
                          </a:ln>
                          <a:solidFill>
                            <a:schemeClr val="dk1"/>
                          </a:solidFill>
                          <a:effectLst/>
                          <a:uFillTx/>
                          <a:latin typeface="PFDinTextCondPro-Light"/>
                          <a:ea typeface="+mn-ea"/>
                          <a:cs typeface="+mn-cs"/>
                          <a:sym typeface="Calibri"/>
                        </a:rPr>
                        <a:t>Затраты на производство и реализацию продукции</a:t>
                      </a: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1 632,1</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1 704,3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1 847,8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1 865,4</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1 871,8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544992">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DinTextCondPro-Light"/>
                          <a:ea typeface="+mn-ea"/>
                          <a:cs typeface="+mn-cs"/>
                          <a:sym typeface="Calibri"/>
                        </a:rPr>
                        <a:t>Расходы по итогам деятельности, связанные с необходимостью корректировки НВВ</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35,0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7,8</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69,7</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139,0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4.</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1 667,1</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1 704,3</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1 855,6</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1 935,1</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rPr>
                        <a:t>2 010,7</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r h="380797">
                <a:tc>
                  <a:txBody>
                    <a:bodyPr/>
                    <a:lstStyle/>
                    <a:p>
                      <a:pPr algn="ctr" fontAlgn="ctr"/>
                      <a:r>
                        <a:rPr lang="ru-RU" sz="1200" b="0" i="0" u="none" strike="noStrike" cap="none" spc="0" baseline="0" dirty="0" smtClean="0">
                          <a:ln>
                            <a:noFill/>
                          </a:ln>
                          <a:solidFill>
                            <a:schemeClr val="dk1"/>
                          </a:solidFill>
                          <a:effectLst/>
                          <a:uFillTx/>
                          <a:latin typeface="PFDinTextCondPro-Light"/>
                          <a:ea typeface="+mn-ea"/>
                          <a:cs typeface="+mn-cs"/>
                          <a:sym typeface="Calibri"/>
                        </a:rPr>
                        <a:t>5.</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DinTextCondPro-Light"/>
                          <a:ea typeface="+mn-ea"/>
                          <a:cs typeface="+mn-cs"/>
                          <a:sym typeface="Calibri"/>
                        </a:rPr>
                        <a:t>Полезный отпуск (котловой), млн. </a:t>
                      </a:r>
                      <a:r>
                        <a:rPr lang="ru-RU" sz="1200" b="0" i="0" u="none" strike="noStrike" cap="none" spc="0" baseline="0" dirty="0" err="1" smtClean="0">
                          <a:ln>
                            <a:noFill/>
                          </a:ln>
                          <a:solidFill>
                            <a:schemeClr val="dk1"/>
                          </a:solidFill>
                          <a:effectLst/>
                          <a:uFillTx/>
                          <a:latin typeface="PFDinTextCondPro-Light"/>
                          <a:ea typeface="+mn-ea"/>
                          <a:cs typeface="+mn-cs"/>
                          <a:sym typeface="Calibri"/>
                        </a:rPr>
                        <a:t>кВтч</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618,0</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DinTextCondPro-Light"/>
                          <a:ea typeface="+mn-ea"/>
                          <a:cs typeface="+mn-cs"/>
                          <a:sym typeface="Calibri"/>
                        </a:rPr>
                        <a:t>535,3</a:t>
                      </a:r>
                      <a:endParaRPr lang="ru-RU" sz="1200" b="0" i="0" u="none" strike="noStrike" cap="none" spc="0" baseline="0" dirty="0">
                        <a:ln>
                          <a:noFill/>
                        </a:ln>
                        <a:solidFill>
                          <a:schemeClr val="dk1"/>
                        </a:solidFill>
                        <a:effectLst/>
                        <a:uFillTx/>
                        <a:latin typeface="PFDinTextCondPro-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41836911"/>
                  </a:ext>
                </a:extLst>
              </a:tr>
            </a:tbl>
          </a:graphicData>
        </a:graphic>
      </p:graphicFrame>
      <p:sp>
        <p:nvSpPr>
          <p:cNvPr id="8" name="TextBox 1"/>
          <p:cNvSpPr txBox="1">
            <a:spLocks noChangeArrowheads="1"/>
          </p:cNvSpPr>
          <p:nvPr/>
        </p:nvSpPr>
        <p:spPr bwMode="auto">
          <a:xfrm>
            <a:off x="723481" y="5484253"/>
            <a:ext cx="77860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defTabSz="457200" eaLnBrk="1" hangingPunct="1">
              <a:defRPr/>
            </a:pPr>
            <a:r>
              <a:rPr lang="ru-RU" altLang="ru-RU" sz="1100" i="1" dirty="0">
                <a:solidFill>
                  <a:schemeClr val="dk1"/>
                </a:solidFill>
                <a:latin typeface="PFDinTextCondPro-Light"/>
                <a:cs typeface="+mn-cs"/>
              </a:rPr>
              <a:t>*) в соответствии с экспертным заключением РСТ Республики Калмыкия от 20.12.2018 №1-ТСО, при установлении тарифов на передачу э/э на 2019 год учтена ИПР, утвержденная приказом Минэнерго  России от 15.11.2018 №11@</a:t>
            </a:r>
          </a:p>
        </p:txBody>
      </p:sp>
    </p:spTree>
    <p:extLst>
      <p:ext uri="{BB962C8B-B14F-4D97-AF65-F5344CB8AC3E}">
        <p14:creationId xmlns:p14="http://schemas.microsoft.com/office/powerpoint/2010/main" val="114377942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33</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983675719"/>
              </p:ext>
            </p:extLst>
          </p:nvPr>
        </p:nvGraphicFramePr>
        <p:xfrm>
          <a:off x="703381" y="2592474"/>
          <a:ext cx="8193329" cy="2491468"/>
        </p:xfrm>
        <a:graphic>
          <a:graphicData uri="http://schemas.openxmlformats.org/drawingml/2006/table">
            <a:tbl>
              <a:tblPr>
                <a:tableStyleId>{5C22544A-7EE6-4342-B048-85BDC9FD1C3A}</a:tableStyleId>
              </a:tblPr>
              <a:tblGrid>
                <a:gridCol w="451704">
                  <a:extLst>
                    <a:ext uri="{9D8B030D-6E8A-4147-A177-3AD203B41FA5}">
                      <a16:colId xmlns:a16="http://schemas.microsoft.com/office/drawing/2014/main" val="2442586072"/>
                    </a:ext>
                  </a:extLst>
                </a:gridCol>
                <a:gridCol w="2320478">
                  <a:extLst>
                    <a:ext uri="{9D8B030D-6E8A-4147-A177-3AD203B41FA5}">
                      <a16:colId xmlns:a16="http://schemas.microsoft.com/office/drawing/2014/main" val="486290777"/>
                    </a:ext>
                  </a:extLst>
                </a:gridCol>
                <a:gridCol w="1149940">
                  <a:extLst>
                    <a:ext uri="{9D8B030D-6E8A-4147-A177-3AD203B41FA5}">
                      <a16:colId xmlns:a16="http://schemas.microsoft.com/office/drawing/2014/main" val="3653499283"/>
                    </a:ext>
                  </a:extLst>
                </a:gridCol>
                <a:gridCol w="1160208">
                  <a:extLst>
                    <a:ext uri="{9D8B030D-6E8A-4147-A177-3AD203B41FA5}">
                      <a16:colId xmlns:a16="http://schemas.microsoft.com/office/drawing/2014/main" val="2500212788"/>
                    </a:ext>
                  </a:extLst>
                </a:gridCol>
                <a:gridCol w="1016465">
                  <a:extLst>
                    <a:ext uri="{9D8B030D-6E8A-4147-A177-3AD203B41FA5}">
                      <a16:colId xmlns:a16="http://schemas.microsoft.com/office/drawing/2014/main" val="4049234335"/>
                    </a:ext>
                  </a:extLst>
                </a:gridCol>
                <a:gridCol w="1088337">
                  <a:extLst>
                    <a:ext uri="{9D8B030D-6E8A-4147-A177-3AD203B41FA5}">
                      <a16:colId xmlns:a16="http://schemas.microsoft.com/office/drawing/2014/main" val="1067774291"/>
                    </a:ext>
                  </a:extLst>
                </a:gridCol>
                <a:gridCol w="1006197">
                  <a:extLst>
                    <a:ext uri="{9D8B030D-6E8A-4147-A177-3AD203B41FA5}">
                      <a16:colId xmlns:a16="http://schemas.microsoft.com/office/drawing/2014/main" val="3703635916"/>
                    </a:ext>
                  </a:extLst>
                </a:gridCol>
              </a:tblGrid>
              <a:tr h="334735">
                <a:tc rowSpan="2">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a:t>
                      </a:r>
                    </a:p>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 п/п</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Показатели</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200" b="1" i="0" u="none" strike="noStrike" cap="none" spc="0" baseline="0" dirty="0" smtClean="0">
                          <a:ln>
                            <a:noFill/>
                          </a:ln>
                          <a:solidFill>
                            <a:schemeClr val="bg1"/>
                          </a:solidFill>
                          <a:effectLst/>
                          <a:uFillTx/>
                          <a:latin typeface="PF Din Text Cond Pro Light"/>
                          <a:ea typeface="+mn-ea"/>
                          <a:cs typeface="+mn-cs"/>
                          <a:sym typeface="Calibri"/>
                        </a:rPr>
                        <a:t>Волгоградэнерго, третий ДПР 2019-2023, </a:t>
                      </a:r>
                      <a:r>
                        <a:rPr lang="ru-RU" sz="1200" b="1" i="0" u="none" strike="noStrike" cap="none" spc="0" baseline="0" dirty="0" err="1" smtClean="0">
                          <a:ln>
                            <a:noFill/>
                          </a:ln>
                          <a:solidFill>
                            <a:schemeClr val="bg1"/>
                          </a:solidFill>
                          <a:effectLst/>
                          <a:uFillTx/>
                          <a:latin typeface="PF Din Text Cond Pro Light"/>
                          <a:ea typeface="+mn-ea"/>
                          <a:cs typeface="+mn-cs"/>
                          <a:sym typeface="Calibri"/>
                        </a:rPr>
                        <a:t>млн.руб</a:t>
                      </a:r>
                      <a:r>
                        <a:rPr lang="ru-RU" sz="1200" b="1" i="0" u="none" strike="noStrike" cap="none" spc="0" baseline="0" dirty="0" smtClean="0">
                          <a:ln>
                            <a:noFill/>
                          </a:ln>
                          <a:solidFill>
                            <a:schemeClr val="bg1"/>
                          </a:solidFill>
                          <a:effectLst/>
                          <a:uFillTx/>
                          <a:latin typeface="PF Din Text Cond Pro Light"/>
                          <a:ea typeface="+mn-ea"/>
                          <a:cs typeface="+mn-cs"/>
                          <a:sym typeface="Calibri"/>
                        </a:rPr>
                        <a:t>.</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338505">
                <a:tc vMerge="1">
                  <a:txBody>
                    <a:bodyPr/>
                    <a:lstStyle/>
                    <a:p>
                      <a:endParaRPr lang="ru-RU"/>
                    </a:p>
                  </a:txBody>
                  <a:tcPr/>
                </a:tc>
                <a:tc vMerge="1">
                  <a:txBody>
                    <a:bodyPr/>
                    <a:lstStyle/>
                    <a:p>
                      <a:endParaRPr lang="ru-RU"/>
                    </a:p>
                  </a:txBody>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2019</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2020</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2021</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2022</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2023</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405177">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438,4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468,7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430,2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412,8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432,1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427991">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Подконтрольные и неподконтрольные расходы</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8 715,7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172,8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353,1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538,0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8 </a:t>
                      </a:r>
                      <a:r>
                        <a:rPr lang="ru-RU" sz="1200" b="0" i="0" u="none" strike="noStrike" cap="none" spc="0" baseline="0" dirty="0">
                          <a:ln>
                            <a:noFill/>
                          </a:ln>
                          <a:solidFill>
                            <a:schemeClr val="dk1"/>
                          </a:solidFill>
                          <a:effectLst/>
                          <a:uFillTx/>
                          <a:latin typeface="PF Din Text Cond Pro Light"/>
                          <a:ea typeface="+mn-ea"/>
                          <a:cs typeface="+mn-cs"/>
                          <a:sym typeface="Calibri"/>
                        </a:rPr>
                        <a:t>727,6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579883">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Расходы на покупку э/э в целях компенсации потерь</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uFillTx/>
                          <a:latin typeface="PF Din Text Cond Pro Light"/>
                          <a:ea typeface="+mn-ea"/>
                          <a:cs typeface="+mn-cs"/>
                          <a:sym typeface="Calibri"/>
                        </a:rPr>
                        <a:t>947,7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006,2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066,4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128,4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192,2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405177">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4.</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10 663,5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10 178,9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419,4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666,3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10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919,8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bl>
          </a:graphicData>
        </a:graphic>
      </p:graphicFrame>
      <p:sp>
        <p:nvSpPr>
          <p:cNvPr id="7" name="Прямоугольник 6"/>
          <p:cNvSpPr/>
          <p:nvPr/>
        </p:nvSpPr>
        <p:spPr>
          <a:xfrm>
            <a:off x="793820" y="2027344"/>
            <a:ext cx="7835831" cy="461665"/>
          </a:xfrm>
          <a:prstGeom prst="rect">
            <a:avLst/>
          </a:prstGeom>
        </p:spPr>
        <p:txBody>
          <a:bodyPr wrap="square">
            <a:spAutoFit/>
          </a:bodyPr>
          <a:lstStyle/>
          <a:p>
            <a:pPr algn="just" defTabSz="457200">
              <a:defRPr/>
            </a:pPr>
            <a:r>
              <a:rPr lang="ru-RU" sz="1200" kern="1200" dirty="0" smtClean="0">
                <a:solidFill>
                  <a:schemeClr val="dk1"/>
                </a:solidFill>
                <a:latin typeface="PF Din Text Cond Pro Light"/>
                <a:ea typeface="+mn-ea"/>
                <a:cs typeface="+mn-cs"/>
              </a:rPr>
              <a:t>С 2019 года филиалом ПАО "МРСК Юга" - "Волгоградэнерго"  осуществлен переход в новый (третий)  долгосрочный период регулирования 2019-2023 </a:t>
            </a:r>
            <a:r>
              <a:rPr lang="ru-RU" sz="1200" kern="1200" dirty="0" err="1" smtClean="0">
                <a:solidFill>
                  <a:schemeClr val="dk1"/>
                </a:solidFill>
                <a:latin typeface="PF Din Text Cond Pro Light"/>
                <a:ea typeface="+mn-ea"/>
                <a:cs typeface="+mn-cs"/>
              </a:rPr>
              <a:t>гг</a:t>
            </a:r>
            <a:r>
              <a:rPr lang="ru-RU" sz="1200" kern="1200" dirty="0" smtClean="0">
                <a:solidFill>
                  <a:schemeClr val="dk1"/>
                </a:solidFill>
                <a:latin typeface="PF Din Text Cond Pro Light"/>
                <a:ea typeface="+mn-ea"/>
                <a:cs typeface="+mn-cs"/>
              </a:rPr>
              <a:t> методом долгосрочной индексации НВВ</a:t>
            </a:r>
            <a:endParaRPr lang="ru-RU" sz="1200" kern="1200" dirty="0">
              <a:solidFill>
                <a:schemeClr val="dk1"/>
              </a:solidFill>
              <a:latin typeface="PF Din Text Cond Pro Light"/>
              <a:ea typeface="+mn-ea"/>
              <a:cs typeface="+mn-cs"/>
            </a:endParaRPr>
          </a:p>
        </p:txBody>
      </p:sp>
      <p:sp>
        <p:nvSpPr>
          <p:cNvPr id="9" name="TextBox 1"/>
          <p:cNvSpPr txBox="1">
            <a:spLocks noChangeArrowheads="1"/>
          </p:cNvSpPr>
          <p:nvPr/>
        </p:nvSpPr>
        <p:spPr bwMode="auto">
          <a:xfrm>
            <a:off x="793820" y="5504291"/>
            <a:ext cx="783583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fontAlgn="base">
              <a:spcBef>
                <a:spcPct val="0"/>
              </a:spcBef>
              <a:spcAft>
                <a:spcPct val="0"/>
              </a:spcAft>
              <a:defRPr sz="1000" i="1">
                <a:cs typeface="Arial" charset="0"/>
              </a:defRPr>
            </a:lvl1pPr>
            <a:lvl2pPr eaLnBrk="0" fontAlgn="base" hangingPunct="0">
              <a:spcBef>
                <a:spcPct val="0"/>
              </a:spcBef>
              <a:spcAft>
                <a:spcPct val="0"/>
              </a:spcAft>
              <a:defRPr>
                <a:latin typeface="Arial" panose="020B0604020202020204" pitchFamily="34" charset="0"/>
                <a:cs typeface="Arial" panose="020B0604020202020204" pitchFamily="34" charset="0"/>
              </a:defRPr>
            </a:lvl2pPr>
            <a:lvl3pPr eaLnBrk="0" fontAlgn="base" hangingPunct="0">
              <a:spcBef>
                <a:spcPct val="0"/>
              </a:spcBef>
              <a:spcAft>
                <a:spcPct val="0"/>
              </a:spcAft>
              <a:defRPr>
                <a:latin typeface="Arial" panose="020B0604020202020204" pitchFamily="34" charset="0"/>
                <a:cs typeface="Arial" panose="020B0604020202020204" pitchFamily="34" charset="0"/>
              </a:defRPr>
            </a:lvl3pPr>
            <a:lvl4pPr eaLnBrk="0" fontAlgn="base" hangingPunct="0">
              <a:spcBef>
                <a:spcPct val="0"/>
              </a:spcBef>
              <a:spcAft>
                <a:spcPct val="0"/>
              </a:spcAft>
              <a:defRPr>
                <a:latin typeface="Arial" panose="020B0604020202020204" pitchFamily="34" charset="0"/>
                <a:cs typeface="Arial" panose="020B0604020202020204" pitchFamily="34" charset="0"/>
              </a:defRPr>
            </a:lvl4pPr>
            <a:lvl5pPr eaLnBrk="0" fontAlgn="base" hangingPunct="0">
              <a:spcBef>
                <a:spcPct val="0"/>
              </a:spcBef>
              <a:spcAft>
                <a:spcPct val="0"/>
              </a:spcAft>
              <a:defRPr>
                <a:latin typeface="Arial" panose="020B0604020202020204" pitchFamily="34" charset="0"/>
                <a:cs typeface="Arial" panose="020B0604020202020204" pitchFamily="34" charset="0"/>
              </a:defRPr>
            </a:lvl5pPr>
            <a:lvl6pPr defTabSz="914400">
              <a:defRPr>
                <a:latin typeface="Arial" panose="020B0604020202020204" pitchFamily="34" charset="0"/>
                <a:cs typeface="Arial" panose="020B0604020202020204" pitchFamily="34" charset="0"/>
              </a:defRPr>
            </a:lvl6pPr>
            <a:lvl7pPr defTabSz="914400">
              <a:defRPr>
                <a:latin typeface="Arial" panose="020B0604020202020204" pitchFamily="34" charset="0"/>
                <a:cs typeface="Arial" panose="020B0604020202020204" pitchFamily="34" charset="0"/>
              </a:defRPr>
            </a:lvl7pPr>
            <a:lvl8pPr defTabSz="914400">
              <a:defRPr>
                <a:latin typeface="Arial" panose="020B0604020202020204" pitchFamily="34" charset="0"/>
                <a:cs typeface="Arial" panose="020B0604020202020204" pitchFamily="34" charset="0"/>
              </a:defRPr>
            </a:lvl8pPr>
            <a:lvl9pPr defTabSz="914400">
              <a:defRPr>
                <a:latin typeface="Arial" panose="020B0604020202020204" pitchFamily="34" charset="0"/>
                <a:cs typeface="Arial" panose="020B0604020202020204" pitchFamily="34" charset="0"/>
              </a:defRPr>
            </a:lvl9pPr>
          </a:lstStyle>
          <a:p>
            <a:pPr defTabSz="457200">
              <a:defRPr/>
            </a:pPr>
            <a:r>
              <a:rPr lang="ru-RU" altLang="ru-RU" sz="1100" dirty="0">
                <a:solidFill>
                  <a:prstClr val="black"/>
                </a:solidFill>
                <a:latin typeface="PF Din Text Cond Pro Light"/>
              </a:rPr>
              <a:t>*)  показатели по инвестициям приведены в соответствии с приказом Минэнерго России от 15.11.2018 №11@ об утверждении ИПР ПАО «МРСК Юга» на 2019-2023 гг. (в том числе в части проектов ИПР, реализуемых на территории Волгоградской области)</a:t>
            </a:r>
          </a:p>
        </p:txBody>
      </p:sp>
    </p:spTree>
    <p:extLst>
      <p:ext uri="{BB962C8B-B14F-4D97-AF65-F5344CB8AC3E}">
        <p14:creationId xmlns:p14="http://schemas.microsoft.com/office/powerpoint/2010/main" val="3258811198"/>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34</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971307676"/>
              </p:ext>
            </p:extLst>
          </p:nvPr>
        </p:nvGraphicFramePr>
        <p:xfrm>
          <a:off x="562710" y="1918124"/>
          <a:ext cx="8139163" cy="3632230"/>
        </p:xfrm>
        <a:graphic>
          <a:graphicData uri="http://schemas.openxmlformats.org/drawingml/2006/table">
            <a:tbl>
              <a:tblPr>
                <a:tableStyleId>{5C22544A-7EE6-4342-B048-85BDC9FD1C3A}</a:tableStyleId>
              </a:tblPr>
              <a:tblGrid>
                <a:gridCol w="448716">
                  <a:extLst>
                    <a:ext uri="{9D8B030D-6E8A-4147-A177-3AD203B41FA5}">
                      <a16:colId xmlns:a16="http://schemas.microsoft.com/office/drawing/2014/main" val="2442586072"/>
                    </a:ext>
                  </a:extLst>
                </a:gridCol>
                <a:gridCol w="2646174">
                  <a:extLst>
                    <a:ext uri="{9D8B030D-6E8A-4147-A177-3AD203B41FA5}">
                      <a16:colId xmlns:a16="http://schemas.microsoft.com/office/drawing/2014/main" val="486290777"/>
                    </a:ext>
                  </a:extLst>
                </a:gridCol>
                <a:gridCol w="1055077">
                  <a:extLst>
                    <a:ext uri="{9D8B030D-6E8A-4147-A177-3AD203B41FA5}">
                      <a16:colId xmlns:a16="http://schemas.microsoft.com/office/drawing/2014/main" val="3653499283"/>
                    </a:ext>
                  </a:extLst>
                </a:gridCol>
                <a:gridCol w="1014883">
                  <a:extLst>
                    <a:ext uri="{9D8B030D-6E8A-4147-A177-3AD203B41FA5}">
                      <a16:colId xmlns:a16="http://schemas.microsoft.com/office/drawing/2014/main" val="2500212788"/>
                    </a:ext>
                  </a:extLst>
                </a:gridCol>
                <a:gridCol w="914400">
                  <a:extLst>
                    <a:ext uri="{9D8B030D-6E8A-4147-A177-3AD203B41FA5}">
                      <a16:colId xmlns:a16="http://schemas.microsoft.com/office/drawing/2014/main" val="4049234335"/>
                    </a:ext>
                  </a:extLst>
                </a:gridCol>
                <a:gridCol w="1045029">
                  <a:extLst>
                    <a:ext uri="{9D8B030D-6E8A-4147-A177-3AD203B41FA5}">
                      <a16:colId xmlns:a16="http://schemas.microsoft.com/office/drawing/2014/main" val="1067774291"/>
                    </a:ext>
                  </a:extLst>
                </a:gridCol>
                <a:gridCol w="1014884">
                  <a:extLst>
                    <a:ext uri="{9D8B030D-6E8A-4147-A177-3AD203B41FA5}">
                      <a16:colId xmlns:a16="http://schemas.microsoft.com/office/drawing/2014/main" val="3703635916"/>
                    </a:ext>
                  </a:extLst>
                </a:gridCol>
              </a:tblGrid>
              <a:tr h="309110">
                <a:tc rowSpan="2">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a:t>
                      </a:r>
                    </a:p>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 п/п</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Показатели</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DinTextCondPro-Light"/>
                          <a:ea typeface="+mn-ea"/>
                          <a:cs typeface="+mn-cs"/>
                          <a:sym typeface="Calibri"/>
                        </a:rPr>
                        <a:t>Астраханьэнерго, второй ДПР 2018-2022, </a:t>
                      </a:r>
                      <a:r>
                        <a:rPr lang="ru-RU" sz="1100" b="1" i="0" u="none" strike="noStrike" cap="none" spc="0" baseline="0" dirty="0" err="1" smtClean="0">
                          <a:ln>
                            <a:noFill/>
                          </a:ln>
                          <a:solidFill>
                            <a:schemeClr val="bg1"/>
                          </a:solidFill>
                          <a:effectLst/>
                          <a:uFillTx/>
                          <a:latin typeface="PFDinTextCondPro-Light"/>
                          <a:ea typeface="+mn-ea"/>
                          <a:cs typeface="+mn-cs"/>
                          <a:sym typeface="Calibri"/>
                        </a:rPr>
                        <a:t>млн.руб</a:t>
                      </a:r>
                      <a:r>
                        <a:rPr lang="ru-RU" sz="1100" b="1" i="0" u="none" strike="noStrike" cap="none" spc="0" baseline="0" dirty="0" smtClean="0">
                          <a:ln>
                            <a:noFill/>
                          </a:ln>
                          <a:solidFill>
                            <a:schemeClr val="bg1"/>
                          </a:solidFill>
                          <a:effectLst/>
                          <a:uFillTx/>
                          <a:latin typeface="PFDinTextCondPro-Light"/>
                          <a:ea typeface="+mn-ea"/>
                          <a:cs typeface="+mn-cs"/>
                          <a:sym typeface="Calibri"/>
                        </a:rPr>
                        <a:t>.</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342738">
                <a:tc vMerge="1">
                  <a:txBody>
                    <a:bodyPr/>
                    <a:lstStyle/>
                    <a:p>
                      <a:endParaRPr lang="ru-RU"/>
                    </a:p>
                  </a:txBody>
                  <a:tcPr/>
                </a:tc>
                <a:tc vMerge="1">
                  <a:txBody>
                    <a:bodyPr/>
                    <a:lstStyle/>
                    <a:p>
                      <a:endParaRPr lang="ru-RU"/>
                    </a:p>
                  </a:txBody>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2018</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2019*</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2020</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2021</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100" b="1" i="0" u="none" strike="noStrike" cap="none" spc="0" baseline="0" dirty="0" smtClean="0">
                          <a:ln>
                            <a:noFill/>
                          </a:ln>
                          <a:solidFill>
                            <a:schemeClr val="bg1"/>
                          </a:solidFill>
                          <a:effectLst/>
                          <a:uFillTx/>
                          <a:latin typeface="PFDinTextCondPro-Light"/>
                          <a:ea typeface="+mn-ea"/>
                          <a:cs typeface="+mn-cs"/>
                          <a:sym typeface="Calibri"/>
                        </a:rPr>
                        <a:t>2022</a:t>
                      </a:r>
                      <a:endParaRPr lang="ru-RU" sz="1100" b="1" i="0" u="none" strike="noStrike" cap="none" spc="0" baseline="0" dirty="0">
                        <a:ln>
                          <a:noFill/>
                        </a:ln>
                        <a:solidFill>
                          <a:schemeClr val="bg1"/>
                        </a:solidFill>
                        <a:effectLst/>
                        <a:uFillTx/>
                        <a:latin typeface="PFDinTextCondPro-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37095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243,2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477,5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220,1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795,0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148,7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Подконтрольные и неподконтрольные расходы</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4 </a:t>
                      </a:r>
                      <a:r>
                        <a:rPr lang="ru-RU" sz="1200" b="0" i="0" u="none" strike="noStrike" cap="none" spc="0" baseline="0" dirty="0">
                          <a:ln>
                            <a:noFill/>
                          </a:ln>
                          <a:solidFill>
                            <a:schemeClr val="dk1"/>
                          </a:solidFill>
                          <a:effectLst/>
                          <a:uFillTx/>
                          <a:latin typeface="PF Din Text Cond Pro Light"/>
                          <a:ea typeface="+mn-ea"/>
                          <a:cs typeface="+mn-cs"/>
                          <a:sym typeface="Calibri"/>
                        </a:rPr>
                        <a:t>699,7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5 056,5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uFillTx/>
                          <a:latin typeface="PF Din Text Cond Pro Light"/>
                          <a:ea typeface="+mn-ea"/>
                          <a:cs typeface="+mn-cs"/>
                          <a:sym typeface="Calibri"/>
                        </a:rPr>
                        <a:t>128,2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uFillTx/>
                          <a:latin typeface="PF Din Text Cond Pro Light"/>
                          <a:ea typeface="+mn-ea"/>
                          <a:cs typeface="+mn-cs"/>
                          <a:sym typeface="Calibri"/>
                        </a:rPr>
                        <a:t>333,5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uFillTx/>
                          <a:latin typeface="PF Din Text Cond Pro Light"/>
                          <a:ea typeface="+mn-ea"/>
                          <a:cs typeface="+mn-cs"/>
                          <a:sym typeface="Calibri"/>
                        </a:rPr>
                        <a:t>874,4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60719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Расходы по итогам деятельности, связанные с необходимостью корректировки НВВ, в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т.ч</a:t>
                      </a:r>
                      <a:r>
                        <a:rPr lang="ru-RU" sz="1200" b="0" i="0" u="none" strike="noStrike" cap="none" spc="0" baseline="0" dirty="0" smtClean="0">
                          <a:ln>
                            <a:noFill/>
                          </a:ln>
                          <a:solidFill>
                            <a:schemeClr val="dk1"/>
                          </a:solidFill>
                          <a:effectLst/>
                          <a:uFillTx/>
                          <a:latin typeface="PF Din Text Cond Pro Light"/>
                          <a:ea typeface="+mn-ea"/>
                          <a:cs typeface="+mn-cs"/>
                          <a:sym typeface="Calibri"/>
                        </a:rPr>
                        <a:t>.</a:t>
                      </a:r>
                      <a:r>
                        <a:rPr lang="en-US" sz="1200" b="0" i="0" u="none" strike="noStrike" cap="none" spc="0" baseline="0" dirty="0" smtClean="0">
                          <a:ln>
                            <a:noFill/>
                          </a:ln>
                          <a:solidFill>
                            <a:schemeClr val="dk1"/>
                          </a:solidFill>
                          <a:effectLst/>
                          <a:uFillTx/>
                          <a:latin typeface="PF Din Text Cond Pro Light"/>
                          <a:ea typeface="+mn-ea"/>
                          <a:cs typeface="+mn-cs"/>
                          <a:sym typeface="Calibri"/>
                        </a:rPr>
                        <a:t>:</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 759,3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770,9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606,6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519,0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97,4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Компенсация накопленного сглаживания</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361,5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349,7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349,7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349,7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21283094"/>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Учтенные корректировки по итогам деятельности</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 </a:t>
                      </a:r>
                      <a:r>
                        <a:rPr lang="ru-RU" sz="1200" b="0" i="0" u="none" strike="noStrike" cap="none" spc="0" baseline="0" dirty="0">
                          <a:ln>
                            <a:noFill/>
                          </a:ln>
                          <a:solidFill>
                            <a:schemeClr val="dk1"/>
                          </a:solidFill>
                          <a:effectLst/>
                          <a:uFillTx/>
                          <a:latin typeface="PF Din Text Cond Pro Light"/>
                          <a:ea typeface="+mn-ea"/>
                          <a:cs typeface="+mn-cs"/>
                          <a:sym typeface="Calibri"/>
                        </a:rPr>
                        <a:t>397,8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421,2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257,0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169,3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fontAlgn="b" latinLnBrk="0" hangingPunct="1"/>
                      <a:r>
                        <a:rPr lang="ru-RU" sz="1200" b="0" i="0" u="none" strike="noStrike" cap="none" spc="0" baseline="0" dirty="0" smtClean="0">
                          <a:ln>
                            <a:noFill/>
                          </a:ln>
                          <a:solidFill>
                            <a:schemeClr val="dk1"/>
                          </a:solidFill>
                          <a:effectLst/>
                          <a:uFillTx/>
                          <a:latin typeface="PF Din Text Cond Pro Light"/>
                          <a:ea typeface="+mn-ea"/>
                          <a:cs typeface="+mn-cs"/>
                          <a:sym typeface="Calibri"/>
                        </a:rPr>
                        <a:t>97,4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23119902"/>
                  </a:ext>
                </a:extLst>
              </a:tr>
              <a:tr h="37095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4.</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459,0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5 827,4   </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5 734,8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852,5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5 </a:t>
                      </a:r>
                      <a:r>
                        <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971,8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r h="40782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5.</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Полезный отпуск (котловой), млн.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кВтч</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813,4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2 883,2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841,8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2 856,1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ru-RU" sz="1200" b="0" i="0" u="none" strike="noStrike" cap="none" spc="0" baseline="0" dirty="0" smtClean="0">
                          <a:ln>
                            <a:noFill/>
                          </a:ln>
                          <a:solidFill>
                            <a:schemeClr val="dk1"/>
                          </a:solidFill>
                          <a:effectLst/>
                          <a:uFillTx/>
                          <a:latin typeface="PF Din Text Cond Pro Light"/>
                          <a:ea typeface="+mn-ea"/>
                          <a:cs typeface="+mn-cs"/>
                          <a:sym typeface="Calibri"/>
                        </a:rPr>
                        <a:t>2 </a:t>
                      </a:r>
                      <a:r>
                        <a:rPr lang="ru-RU" sz="1200" b="0" i="0" u="none" strike="noStrike" cap="none" spc="0" baseline="0" dirty="0">
                          <a:ln>
                            <a:noFill/>
                          </a:ln>
                          <a:solidFill>
                            <a:schemeClr val="dk1"/>
                          </a:solidFill>
                          <a:effectLst/>
                          <a:uFillTx/>
                          <a:latin typeface="PF Din Text Cond Pro Light"/>
                          <a:ea typeface="+mn-ea"/>
                          <a:cs typeface="+mn-cs"/>
                          <a:sym typeface="Calibri"/>
                        </a:rPr>
                        <a:t>870,5   </a:t>
                      </a:r>
                    </a:p>
                  </a:txBody>
                  <a:tcPr marL="9525" marR="9525" marT="951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41836911"/>
                  </a:ext>
                </a:extLst>
              </a:tr>
            </a:tbl>
          </a:graphicData>
        </a:graphic>
      </p:graphicFrame>
      <p:sp>
        <p:nvSpPr>
          <p:cNvPr id="7" name="TextBox 1"/>
          <p:cNvSpPr txBox="1">
            <a:spLocks noChangeArrowheads="1"/>
          </p:cNvSpPr>
          <p:nvPr/>
        </p:nvSpPr>
        <p:spPr bwMode="auto">
          <a:xfrm>
            <a:off x="562710" y="5634220"/>
            <a:ext cx="813916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fontAlgn="ctr" hangingPunct="1">
              <a:spcBef>
                <a:spcPts val="0"/>
              </a:spcBef>
              <a:spcAft>
                <a:spcPts val="0"/>
              </a:spcAft>
              <a:defRPr/>
            </a:pPr>
            <a:r>
              <a:rPr lang="ru-RU" altLang="ru-RU" sz="1100" i="1" dirty="0">
                <a:solidFill>
                  <a:schemeClr val="dk1"/>
                </a:solidFill>
                <a:latin typeface="PF Din Text Cond Pro Light"/>
                <a:cs typeface="+mn-cs"/>
              </a:rPr>
              <a:t>*) в соответствии с протоколом заседания коллегии СТ Астраханской области от 26.12.2018 №257, при установлении тарифов на передачу э/э на 2019 год учтена ИПР, утвержденная приказом Минэнерго  России от 15.11.2018 №11@</a:t>
            </a:r>
          </a:p>
        </p:txBody>
      </p:sp>
    </p:spTree>
    <p:extLst>
      <p:ext uri="{BB962C8B-B14F-4D97-AF65-F5344CB8AC3E}">
        <p14:creationId xmlns:p14="http://schemas.microsoft.com/office/powerpoint/2010/main" val="90949174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35</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РЕГУЛИРОВАНИЕ МЕТОДОМ ДОЛГОСРОЧНОЙ ИНДЕКСАЦИИ НЕОБХОДИМОЙ ВАЛОВОЙ ВЫРУЧКИ (НВВ)</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612133169"/>
              </p:ext>
            </p:extLst>
          </p:nvPr>
        </p:nvGraphicFramePr>
        <p:xfrm>
          <a:off x="562710" y="1956791"/>
          <a:ext cx="8139163" cy="3651138"/>
        </p:xfrm>
        <a:graphic>
          <a:graphicData uri="http://schemas.openxmlformats.org/drawingml/2006/table">
            <a:tbl>
              <a:tblPr>
                <a:tableStyleId>{5C22544A-7EE6-4342-B048-85BDC9FD1C3A}</a:tableStyleId>
              </a:tblPr>
              <a:tblGrid>
                <a:gridCol w="448716">
                  <a:extLst>
                    <a:ext uri="{9D8B030D-6E8A-4147-A177-3AD203B41FA5}">
                      <a16:colId xmlns:a16="http://schemas.microsoft.com/office/drawing/2014/main" val="2442586072"/>
                    </a:ext>
                  </a:extLst>
                </a:gridCol>
                <a:gridCol w="2646174">
                  <a:extLst>
                    <a:ext uri="{9D8B030D-6E8A-4147-A177-3AD203B41FA5}">
                      <a16:colId xmlns:a16="http://schemas.microsoft.com/office/drawing/2014/main" val="486290777"/>
                    </a:ext>
                  </a:extLst>
                </a:gridCol>
                <a:gridCol w="1055077">
                  <a:extLst>
                    <a:ext uri="{9D8B030D-6E8A-4147-A177-3AD203B41FA5}">
                      <a16:colId xmlns:a16="http://schemas.microsoft.com/office/drawing/2014/main" val="3653499283"/>
                    </a:ext>
                  </a:extLst>
                </a:gridCol>
                <a:gridCol w="1014883">
                  <a:extLst>
                    <a:ext uri="{9D8B030D-6E8A-4147-A177-3AD203B41FA5}">
                      <a16:colId xmlns:a16="http://schemas.microsoft.com/office/drawing/2014/main" val="2500212788"/>
                    </a:ext>
                  </a:extLst>
                </a:gridCol>
                <a:gridCol w="914400">
                  <a:extLst>
                    <a:ext uri="{9D8B030D-6E8A-4147-A177-3AD203B41FA5}">
                      <a16:colId xmlns:a16="http://schemas.microsoft.com/office/drawing/2014/main" val="4049234335"/>
                    </a:ext>
                  </a:extLst>
                </a:gridCol>
                <a:gridCol w="1045029">
                  <a:extLst>
                    <a:ext uri="{9D8B030D-6E8A-4147-A177-3AD203B41FA5}">
                      <a16:colId xmlns:a16="http://schemas.microsoft.com/office/drawing/2014/main" val="1067774291"/>
                    </a:ext>
                  </a:extLst>
                </a:gridCol>
                <a:gridCol w="1014884">
                  <a:extLst>
                    <a:ext uri="{9D8B030D-6E8A-4147-A177-3AD203B41FA5}">
                      <a16:colId xmlns:a16="http://schemas.microsoft.com/office/drawing/2014/main" val="3703635916"/>
                    </a:ext>
                  </a:extLst>
                </a:gridCol>
              </a:tblGrid>
              <a:tr h="333191">
                <a:tc rowSpan="2">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a:t>
                      </a:r>
                    </a:p>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 п/п</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Показатели</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5">
                  <a:txBody>
                    <a:bodyPr/>
                    <a:lstStyle/>
                    <a:p>
                      <a:pPr marL="0" marR="0" indent="0" algn="ctr" defTabSz="914400" rtl="0" fontAlgn="ctr" latinLnBrk="0">
                        <a:lnSpc>
                          <a:spcPct val="100000"/>
                        </a:lnSpc>
                        <a:spcBef>
                          <a:spcPts val="0"/>
                        </a:spcBef>
                        <a:spcAft>
                          <a:spcPts val="0"/>
                        </a:spcAft>
                        <a:buClrTx/>
                        <a:buSzTx/>
                        <a:buFontTx/>
                        <a:buNone/>
                        <a:tabLst/>
                      </a:pPr>
                      <a:r>
                        <a:rPr lang="ru-RU" sz="1200" b="1" i="0" u="none" strike="noStrike" cap="none" spc="0" baseline="0" dirty="0" smtClean="0">
                          <a:ln>
                            <a:noFill/>
                          </a:ln>
                          <a:solidFill>
                            <a:schemeClr val="bg1"/>
                          </a:solidFill>
                          <a:effectLst/>
                          <a:uFillTx/>
                          <a:latin typeface="PF Din Text Cond Pro Light"/>
                          <a:ea typeface="+mn-ea"/>
                          <a:cs typeface="+mn-cs"/>
                          <a:sym typeface="Calibri"/>
                        </a:rPr>
                        <a:t>Ростовэнерго, второй ДПР 2018-2022, </a:t>
                      </a:r>
                      <a:r>
                        <a:rPr lang="ru-RU" sz="1200" b="1" i="0" u="none" strike="noStrike" cap="none" spc="0" baseline="0" dirty="0" err="1" smtClean="0">
                          <a:ln>
                            <a:noFill/>
                          </a:ln>
                          <a:solidFill>
                            <a:schemeClr val="bg1"/>
                          </a:solidFill>
                          <a:effectLst/>
                          <a:uFillTx/>
                          <a:latin typeface="PF Din Text Cond Pro Light"/>
                          <a:ea typeface="+mn-ea"/>
                          <a:cs typeface="+mn-cs"/>
                          <a:sym typeface="Calibri"/>
                        </a:rPr>
                        <a:t>млн.руб</a:t>
                      </a:r>
                      <a:r>
                        <a:rPr lang="ru-RU" sz="1200" b="1" i="0" u="none" strike="noStrike" cap="none" spc="0" baseline="0" dirty="0" smtClean="0">
                          <a:ln>
                            <a:noFill/>
                          </a:ln>
                          <a:solidFill>
                            <a:schemeClr val="bg1"/>
                          </a:solidFill>
                          <a:effectLst/>
                          <a:uFillTx/>
                          <a:latin typeface="PF Din Text Cond Pro Light"/>
                          <a:ea typeface="+mn-ea"/>
                          <a:cs typeface="+mn-cs"/>
                          <a:sym typeface="Calibri"/>
                        </a:rPr>
                        <a:t>.</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258810471"/>
                  </a:ext>
                </a:extLst>
              </a:tr>
              <a:tr h="259149">
                <a:tc vMerge="1">
                  <a:txBody>
                    <a:bodyPr/>
                    <a:lstStyle/>
                    <a:p>
                      <a:endParaRPr lang="ru-RU"/>
                    </a:p>
                  </a:txBody>
                  <a:tcPr/>
                </a:tc>
                <a:tc vMerge="1">
                  <a:txBody>
                    <a:bodyPr/>
                    <a:lstStyle/>
                    <a:p>
                      <a:endParaRPr lang="ru-RU"/>
                    </a:p>
                  </a:txBody>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2018</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2019*</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2020</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2021</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ctr" fontAlgn="ctr"/>
                      <a:r>
                        <a:rPr lang="ru-RU" sz="1200" b="1" i="0" u="none" strike="noStrike" cap="none" spc="0" baseline="0" dirty="0" smtClean="0">
                          <a:ln>
                            <a:noFill/>
                          </a:ln>
                          <a:solidFill>
                            <a:schemeClr val="bg1"/>
                          </a:solidFill>
                          <a:effectLst/>
                          <a:uFillTx/>
                          <a:latin typeface="PF Din Text Cond Pro Light"/>
                          <a:ea typeface="+mn-ea"/>
                          <a:cs typeface="+mn-cs"/>
                          <a:sym typeface="Calibri"/>
                        </a:rPr>
                        <a:t>2022</a:t>
                      </a:r>
                      <a:endParaRPr lang="ru-RU" sz="1200" b="1" i="0" u="none" strike="noStrike" cap="none" spc="0" baseline="0" dirty="0">
                        <a:ln>
                          <a:noFill/>
                        </a:ln>
                        <a:solidFill>
                          <a:schemeClr val="bg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915504061"/>
                  </a:ext>
                </a:extLst>
              </a:tr>
              <a:tr h="35542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Инвестиционная программа</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804,3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1 275,1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689,2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718,0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741,2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6132195"/>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Подконтрольные и неподконтрольные расходы</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17 </a:t>
                      </a:r>
                      <a:r>
                        <a:rPr lang="ru-RU" sz="1200" b="0" i="0" u="none" strike="noStrike" cap="none" spc="0" baseline="0" dirty="0">
                          <a:ln>
                            <a:noFill/>
                          </a:ln>
                          <a:solidFill>
                            <a:schemeClr val="dk1"/>
                          </a:solidFill>
                          <a:effectLst/>
                          <a:uFillTx/>
                          <a:latin typeface="PF Din Text Cond Pro Light"/>
                          <a:ea typeface="+mn-ea"/>
                          <a:cs typeface="+mn-cs"/>
                          <a:sym typeface="Calibri"/>
                        </a:rPr>
                        <a:t>327,4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17 622,5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18 </a:t>
                      </a:r>
                      <a:r>
                        <a:rPr lang="ru-RU" sz="1200" b="0" i="0" u="none" strike="noStrike" cap="none" spc="0" baseline="0" dirty="0">
                          <a:ln>
                            <a:noFill/>
                          </a:ln>
                          <a:solidFill>
                            <a:schemeClr val="dk1"/>
                          </a:solidFill>
                          <a:effectLst/>
                          <a:uFillTx/>
                          <a:latin typeface="PF Din Text Cond Pro Light"/>
                          <a:ea typeface="+mn-ea"/>
                          <a:cs typeface="+mn-cs"/>
                          <a:sym typeface="Calibri"/>
                        </a:rPr>
                        <a:t>505,5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19 </a:t>
                      </a:r>
                      <a:r>
                        <a:rPr lang="ru-RU" sz="1200" b="0" i="0" u="none" strike="noStrike" cap="none" spc="0" baseline="0" dirty="0">
                          <a:ln>
                            <a:noFill/>
                          </a:ln>
                          <a:solidFill>
                            <a:schemeClr val="dk1"/>
                          </a:solidFill>
                          <a:effectLst/>
                          <a:uFillTx/>
                          <a:latin typeface="PF Din Text Cond Pro Light"/>
                          <a:ea typeface="+mn-ea"/>
                          <a:cs typeface="+mn-cs"/>
                          <a:sym typeface="Calibri"/>
                        </a:rPr>
                        <a:t>038,8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19 </a:t>
                      </a:r>
                      <a:r>
                        <a:rPr lang="ru-RU" sz="1200" b="0" i="0" u="none" strike="noStrike" cap="none" spc="0" baseline="0" dirty="0">
                          <a:ln>
                            <a:noFill/>
                          </a:ln>
                          <a:solidFill>
                            <a:schemeClr val="dk1"/>
                          </a:solidFill>
                          <a:effectLst/>
                          <a:uFillTx/>
                          <a:latin typeface="PF Din Text Cond Pro Light"/>
                          <a:ea typeface="+mn-ea"/>
                          <a:cs typeface="+mn-cs"/>
                          <a:sym typeface="Calibri"/>
                        </a:rPr>
                        <a:t>596,6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47067975"/>
                  </a:ext>
                </a:extLst>
              </a:tr>
              <a:tr h="636890">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Расходы по итогам деятельности, связанные с необходимостью корректировки НВВ, в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т.ч</a:t>
                      </a:r>
                      <a:r>
                        <a:rPr lang="ru-RU" sz="1200" b="0" i="0" u="none" strike="noStrike" cap="none" spc="0" baseline="0" dirty="0" smtClean="0">
                          <a:ln>
                            <a:noFill/>
                          </a:ln>
                          <a:solidFill>
                            <a:schemeClr val="dk1"/>
                          </a:solidFill>
                          <a:effectLst/>
                          <a:uFillTx/>
                          <a:latin typeface="PF Din Text Cond Pro Light"/>
                          <a:ea typeface="+mn-ea"/>
                          <a:cs typeface="+mn-cs"/>
                          <a:sym typeface="Calibri"/>
                        </a:rPr>
                        <a:t>.</a:t>
                      </a:r>
                      <a:r>
                        <a:rPr lang="en-US" sz="1200" b="0" i="0" u="none" strike="noStrike" cap="none" spc="0" baseline="0" dirty="0" smtClean="0">
                          <a:ln>
                            <a:noFill/>
                          </a:ln>
                          <a:solidFill>
                            <a:schemeClr val="dk1"/>
                          </a:solidFill>
                          <a:effectLst/>
                          <a:uFillTx/>
                          <a:latin typeface="PF Din Text Cond Pro Light"/>
                          <a:ea typeface="+mn-ea"/>
                          <a:cs typeface="+mn-cs"/>
                          <a:sym typeface="Calibri"/>
                        </a:rPr>
                        <a:t>:</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826,0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1 367,5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996,8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uFillTx/>
                          <a:latin typeface="PF Din Text Cond Pro Light"/>
                          <a:ea typeface="+mn-ea"/>
                          <a:cs typeface="+mn-cs"/>
                          <a:sym typeface="Calibri"/>
                        </a:rPr>
                        <a:t>058,7   </a:t>
                      </a: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 </a:t>
                      </a:r>
                      <a:r>
                        <a:rPr lang="ru-RU" sz="1200" b="0" i="0" u="none" strike="noStrike" cap="none" spc="0" baseline="0" dirty="0">
                          <a:ln>
                            <a:noFill/>
                          </a:ln>
                          <a:solidFill>
                            <a:schemeClr val="dk1"/>
                          </a:solidFill>
                          <a:effectLst/>
                          <a:uFillTx/>
                          <a:latin typeface="PF Din Text Cond Pro Light"/>
                          <a:ea typeface="+mn-ea"/>
                          <a:cs typeface="+mn-cs"/>
                          <a:sym typeface="Calibri"/>
                        </a:rPr>
                        <a:t>128,0   </a:t>
                      </a:r>
                    </a:p>
                  </a:txBody>
                  <a:tcPr marL="9525" marR="9525" marT="95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1554879"/>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3.1</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Компенсация накопленного сглаживания</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791,0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948,0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989,0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989,0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989,0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21283094"/>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3.2</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200" b="0" i="1" u="none" strike="noStrike" cap="none" spc="0" baseline="0" dirty="0" smtClean="0">
                          <a:ln>
                            <a:noFill/>
                          </a:ln>
                          <a:solidFill>
                            <a:schemeClr val="dk1"/>
                          </a:solidFill>
                          <a:effectLst/>
                          <a:uFillTx/>
                          <a:latin typeface="PF Din Text Cond Pro Light"/>
                          <a:ea typeface="+mn-ea"/>
                          <a:cs typeface="+mn-cs"/>
                          <a:sym typeface="Calibri"/>
                        </a:rPr>
                        <a:t>Учтенные корректировки по итогам деятельности</a:t>
                      </a:r>
                      <a:endParaRPr lang="ru-RU" sz="1200" b="0" i="1"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102,1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419,2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7,8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69,7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139,0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23119902"/>
                  </a:ext>
                </a:extLst>
              </a:tr>
              <a:tr h="355424">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4.</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rPr>
                        <a:t>НВВ котловая</a:t>
                      </a:r>
                      <a:endParaRPr lang="ru-RU" sz="1200" b="0" i="0" u="none" strike="noStrike" cap="none" spc="0" baseline="0" dirty="0">
                        <a:ln>
                          <a:noFill/>
                        </a:ln>
                        <a:solidFill>
                          <a:schemeClr val="dk1"/>
                        </a:solidFill>
                        <a:effectLst>
                          <a:outerShdw blurRad="38100" dist="38100" dir="2700000" algn="tl">
                            <a:srgbClr val="000000">
                              <a:alpha val="43137"/>
                            </a:srgbClr>
                          </a:outerShdw>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18 </a:t>
                      </a:r>
                      <a:r>
                        <a:rPr lang="ru-RU" sz="1200" b="0" i="0" u="none" strike="noStrike" cap="none" spc="0" baseline="0" dirty="0">
                          <a:ln>
                            <a:noFill/>
                          </a:ln>
                          <a:solidFill>
                            <a:schemeClr val="dk1"/>
                          </a:solidFill>
                          <a:effectLst/>
                          <a:uFillTx/>
                          <a:latin typeface="PF Din Text Cond Pro Light"/>
                          <a:ea typeface="+mn-ea"/>
                          <a:cs typeface="+mn-cs"/>
                          <a:sym typeface="Calibri"/>
                        </a:rPr>
                        <a:t>220,5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18 989,7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19 </a:t>
                      </a:r>
                      <a:r>
                        <a:rPr lang="ru-RU" sz="1200" b="0" i="0" u="none" strike="noStrike" cap="none" spc="0" baseline="0" dirty="0">
                          <a:ln>
                            <a:noFill/>
                          </a:ln>
                          <a:solidFill>
                            <a:schemeClr val="dk1"/>
                          </a:solidFill>
                          <a:effectLst/>
                          <a:uFillTx/>
                          <a:latin typeface="PF Din Text Cond Pro Light"/>
                          <a:ea typeface="+mn-ea"/>
                          <a:cs typeface="+mn-cs"/>
                          <a:sym typeface="Calibri"/>
                        </a:rPr>
                        <a:t>659,0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20 </a:t>
                      </a:r>
                      <a:r>
                        <a:rPr lang="ru-RU" sz="1200" b="0" i="0" u="none" strike="noStrike" cap="none" spc="0" baseline="0" dirty="0">
                          <a:ln>
                            <a:noFill/>
                          </a:ln>
                          <a:solidFill>
                            <a:schemeClr val="dk1"/>
                          </a:solidFill>
                          <a:effectLst/>
                          <a:uFillTx/>
                          <a:latin typeface="PF Din Text Cond Pro Light"/>
                          <a:ea typeface="+mn-ea"/>
                          <a:cs typeface="+mn-cs"/>
                          <a:sym typeface="Calibri"/>
                        </a:rPr>
                        <a:t>192,3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20 </a:t>
                      </a:r>
                      <a:r>
                        <a:rPr lang="ru-RU" sz="1200" b="0" i="0" u="none" strike="noStrike" cap="none" spc="0" baseline="0" dirty="0">
                          <a:ln>
                            <a:noFill/>
                          </a:ln>
                          <a:solidFill>
                            <a:schemeClr val="dk1"/>
                          </a:solidFill>
                          <a:effectLst/>
                          <a:uFillTx/>
                          <a:latin typeface="PF Din Text Cond Pro Light"/>
                          <a:ea typeface="+mn-ea"/>
                          <a:cs typeface="+mn-cs"/>
                          <a:sym typeface="Calibri"/>
                        </a:rPr>
                        <a:t>750,2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4304699"/>
                  </a:ext>
                </a:extLst>
              </a:tr>
              <a:tr h="427765">
                <a:tc>
                  <a:txBody>
                    <a:bodyPr/>
                    <a:lstStyle/>
                    <a:p>
                      <a:pPr algn="ctr"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5.</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fontAlgn="ctr"/>
                      <a:r>
                        <a:rPr lang="ru-RU" sz="1200" b="0" i="0" u="none" strike="noStrike" cap="none" spc="0" baseline="0" dirty="0" smtClean="0">
                          <a:ln>
                            <a:noFill/>
                          </a:ln>
                          <a:solidFill>
                            <a:schemeClr val="dk1"/>
                          </a:solidFill>
                          <a:effectLst/>
                          <a:uFillTx/>
                          <a:latin typeface="PF Din Text Cond Pro Light"/>
                          <a:ea typeface="+mn-ea"/>
                          <a:cs typeface="+mn-cs"/>
                          <a:sym typeface="Calibri"/>
                        </a:rPr>
                        <a:t>Полезный отпуск (котловой), млн. </a:t>
                      </a:r>
                      <a:r>
                        <a:rPr lang="ru-RU" sz="1200" b="0" i="0" u="none" strike="noStrike" cap="none" spc="0" baseline="0" dirty="0" err="1" smtClean="0">
                          <a:ln>
                            <a:noFill/>
                          </a:ln>
                          <a:solidFill>
                            <a:schemeClr val="dk1"/>
                          </a:solidFill>
                          <a:effectLst/>
                          <a:uFillTx/>
                          <a:latin typeface="PF Din Text Cond Pro Light"/>
                          <a:ea typeface="+mn-ea"/>
                          <a:cs typeface="+mn-cs"/>
                          <a:sym typeface="Calibri"/>
                        </a:rPr>
                        <a:t>кВтч</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8316" marR="8316" marT="832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12 345,0   </a:t>
                      </a:r>
                      <a:endParaRPr lang="ru-RU" sz="12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fontAlgn="b" latinLnBrk="0">
                        <a:lnSpc>
                          <a:spcPct val="100000"/>
                        </a:lnSpc>
                        <a:spcBef>
                          <a:spcPts val="0"/>
                        </a:spcBef>
                        <a:spcAft>
                          <a:spcPts val="0"/>
                        </a:spcAft>
                        <a:buClrTx/>
                        <a:buSzTx/>
                        <a:buFontTx/>
                        <a:buNone/>
                        <a:tabLst/>
                      </a:pPr>
                      <a:r>
                        <a:rPr lang="ru-RU" sz="1200" b="0" i="0" u="none" strike="noStrike" cap="none" spc="0" baseline="0" dirty="0" smtClean="0">
                          <a:ln>
                            <a:noFill/>
                          </a:ln>
                          <a:solidFill>
                            <a:schemeClr val="dk1"/>
                          </a:solidFill>
                          <a:effectLst/>
                          <a:uFillTx/>
                          <a:latin typeface="PF Din Text Cond Pro Light"/>
                          <a:ea typeface="+mn-ea"/>
                          <a:cs typeface="+mn-cs"/>
                          <a:sym typeface="Calibri"/>
                        </a:rPr>
                        <a:t>12 </a:t>
                      </a:r>
                      <a:r>
                        <a:rPr lang="ru-RU" sz="1200" b="0" i="0" u="none" strike="noStrike" cap="none" spc="0" baseline="0" dirty="0">
                          <a:ln>
                            <a:noFill/>
                          </a:ln>
                          <a:solidFill>
                            <a:schemeClr val="dk1"/>
                          </a:solidFill>
                          <a:effectLst/>
                          <a:uFillTx/>
                          <a:latin typeface="PF Din Text Cond Pro Light"/>
                          <a:ea typeface="+mn-ea"/>
                          <a:cs typeface="+mn-cs"/>
                          <a:sym typeface="Calibri"/>
                        </a:rPr>
                        <a:t>510,7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41836911"/>
                  </a:ext>
                </a:extLst>
              </a:tr>
            </a:tbl>
          </a:graphicData>
        </a:graphic>
      </p:graphicFrame>
      <p:sp>
        <p:nvSpPr>
          <p:cNvPr id="8" name="TextBox 1"/>
          <p:cNvSpPr txBox="1">
            <a:spLocks noChangeArrowheads="1"/>
          </p:cNvSpPr>
          <p:nvPr/>
        </p:nvSpPr>
        <p:spPr bwMode="auto">
          <a:xfrm>
            <a:off x="763675" y="5607931"/>
            <a:ext cx="774584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just" defTabSz="457200" eaLnBrk="1" hangingPunct="1">
              <a:defRPr/>
            </a:pPr>
            <a:r>
              <a:rPr lang="ru-RU" altLang="ru-RU" sz="1100" i="1" dirty="0">
                <a:solidFill>
                  <a:schemeClr val="dk1"/>
                </a:solidFill>
                <a:latin typeface="PF Din Text Cond Pro Light"/>
                <a:cs typeface="+mn-cs"/>
              </a:rPr>
              <a:t>*) в соответствии  с постановлением Региональной службы по тарифам Ростовской области от 28.12.2018 №92/7 указана скорректированная НВВ, которая учитывает ИПР, утвержденную приказом Минэнерго России от 15.11.2018 №11</a:t>
            </a:r>
            <a:r>
              <a:rPr lang="en-US" altLang="ru-RU" sz="1100" i="1" dirty="0">
                <a:solidFill>
                  <a:schemeClr val="dk1"/>
                </a:solidFill>
                <a:latin typeface="PF Din Text Cond Pro Light"/>
                <a:cs typeface="+mn-cs"/>
              </a:rPr>
              <a:t>@</a:t>
            </a:r>
            <a:endParaRPr lang="ru-RU" altLang="ru-RU" sz="1100" i="1" dirty="0">
              <a:solidFill>
                <a:schemeClr val="dk1"/>
              </a:solidFill>
              <a:latin typeface="PF Din Text Cond Pro Light"/>
              <a:cs typeface="+mn-cs"/>
            </a:endParaRPr>
          </a:p>
        </p:txBody>
      </p:sp>
    </p:spTree>
    <p:extLst>
      <p:ext uri="{BB962C8B-B14F-4D97-AF65-F5344CB8AC3E}">
        <p14:creationId xmlns:p14="http://schemas.microsoft.com/office/powerpoint/2010/main" val="3984993281"/>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36</a:t>
            </a:fld>
            <a:endParaRPr lang="ru-RU"/>
          </a:p>
        </p:txBody>
      </p:sp>
      <p:sp>
        <p:nvSpPr>
          <p:cNvPr id="4" name="Заголовок 3"/>
          <p:cNvSpPr>
            <a:spLocks noGrp="1"/>
          </p:cNvSpPr>
          <p:nvPr>
            <p:ph type="title"/>
          </p:nvPr>
        </p:nvSpPr>
        <p:spPr>
          <a:xfrm>
            <a:off x="893050" y="3530591"/>
            <a:ext cx="6994906" cy="460296"/>
          </a:xfrm>
        </p:spPr>
        <p:txBody>
          <a:bodyPr/>
          <a:lstStyle/>
          <a:p>
            <a:r>
              <a:rPr lang="ru-RU" dirty="0" smtClean="0"/>
              <a:t>ИТОГИ ТАРИФНОГО РЕГУЛИРОВАНИЯ</a:t>
            </a:r>
            <a:endParaRPr lang="ru-RU" dirty="0"/>
          </a:p>
        </p:txBody>
      </p:sp>
    </p:spTree>
    <p:extLst>
      <p:ext uri="{BB962C8B-B14F-4D97-AF65-F5344CB8AC3E}">
        <p14:creationId xmlns:p14="http://schemas.microsoft.com/office/powerpoint/2010/main" val="287880395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37</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ИТОГИ ТАРИФНОГО РЕГУЛИРОВАНИЯ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12919955"/>
              </p:ext>
            </p:extLst>
          </p:nvPr>
        </p:nvGraphicFramePr>
        <p:xfrm>
          <a:off x="383300" y="1318661"/>
          <a:ext cx="8439516" cy="1966994"/>
        </p:xfrm>
        <a:graphic>
          <a:graphicData uri="http://schemas.openxmlformats.org/drawingml/2006/table">
            <a:tbl>
              <a:tblPr firstRow="1" bandRow="1">
                <a:tableStyleId>{5C22544A-7EE6-4342-B048-85BDC9FD1C3A}</a:tableStyleId>
              </a:tblPr>
              <a:tblGrid>
                <a:gridCol w="1231060">
                  <a:extLst>
                    <a:ext uri="{9D8B030D-6E8A-4147-A177-3AD203B41FA5}">
                      <a16:colId xmlns:a16="http://schemas.microsoft.com/office/drawing/2014/main" val="1491741915"/>
                    </a:ext>
                  </a:extLst>
                </a:gridCol>
                <a:gridCol w="700184">
                  <a:extLst>
                    <a:ext uri="{9D8B030D-6E8A-4147-A177-3AD203B41FA5}">
                      <a16:colId xmlns:a16="http://schemas.microsoft.com/office/drawing/2014/main" val="3035333436"/>
                    </a:ext>
                  </a:extLst>
                </a:gridCol>
                <a:gridCol w="550965">
                  <a:extLst>
                    <a:ext uri="{9D8B030D-6E8A-4147-A177-3AD203B41FA5}">
                      <a16:colId xmlns:a16="http://schemas.microsoft.com/office/drawing/2014/main" val="4005769599"/>
                    </a:ext>
                  </a:extLst>
                </a:gridCol>
                <a:gridCol w="550965">
                  <a:extLst>
                    <a:ext uri="{9D8B030D-6E8A-4147-A177-3AD203B41FA5}">
                      <a16:colId xmlns:a16="http://schemas.microsoft.com/office/drawing/2014/main" val="690470885"/>
                    </a:ext>
                  </a:extLst>
                </a:gridCol>
                <a:gridCol w="550965">
                  <a:extLst>
                    <a:ext uri="{9D8B030D-6E8A-4147-A177-3AD203B41FA5}">
                      <a16:colId xmlns:a16="http://schemas.microsoft.com/office/drawing/2014/main" val="3303452386"/>
                    </a:ext>
                  </a:extLst>
                </a:gridCol>
                <a:gridCol w="550965">
                  <a:extLst>
                    <a:ext uri="{9D8B030D-6E8A-4147-A177-3AD203B41FA5}">
                      <a16:colId xmlns:a16="http://schemas.microsoft.com/office/drawing/2014/main" val="4005493564"/>
                    </a:ext>
                  </a:extLst>
                </a:gridCol>
                <a:gridCol w="550965">
                  <a:extLst>
                    <a:ext uri="{9D8B030D-6E8A-4147-A177-3AD203B41FA5}">
                      <a16:colId xmlns:a16="http://schemas.microsoft.com/office/drawing/2014/main" val="1721287464"/>
                    </a:ext>
                  </a:extLst>
                </a:gridCol>
                <a:gridCol w="550965">
                  <a:extLst>
                    <a:ext uri="{9D8B030D-6E8A-4147-A177-3AD203B41FA5}">
                      <a16:colId xmlns:a16="http://schemas.microsoft.com/office/drawing/2014/main" val="1427234684"/>
                    </a:ext>
                  </a:extLst>
                </a:gridCol>
                <a:gridCol w="550965">
                  <a:extLst>
                    <a:ext uri="{9D8B030D-6E8A-4147-A177-3AD203B41FA5}">
                      <a16:colId xmlns:a16="http://schemas.microsoft.com/office/drawing/2014/main" val="1730567113"/>
                    </a:ext>
                  </a:extLst>
                </a:gridCol>
                <a:gridCol w="550965">
                  <a:extLst>
                    <a:ext uri="{9D8B030D-6E8A-4147-A177-3AD203B41FA5}">
                      <a16:colId xmlns:a16="http://schemas.microsoft.com/office/drawing/2014/main" val="3219065109"/>
                    </a:ext>
                  </a:extLst>
                </a:gridCol>
                <a:gridCol w="700184">
                  <a:extLst>
                    <a:ext uri="{9D8B030D-6E8A-4147-A177-3AD203B41FA5}">
                      <a16:colId xmlns:a16="http://schemas.microsoft.com/office/drawing/2014/main" val="4110402561"/>
                    </a:ext>
                  </a:extLst>
                </a:gridCol>
                <a:gridCol w="700184">
                  <a:extLst>
                    <a:ext uri="{9D8B030D-6E8A-4147-A177-3AD203B41FA5}">
                      <a16:colId xmlns:a16="http://schemas.microsoft.com/office/drawing/2014/main" val="3984410954"/>
                    </a:ext>
                  </a:extLst>
                </a:gridCol>
                <a:gridCol w="700184">
                  <a:extLst>
                    <a:ext uri="{9D8B030D-6E8A-4147-A177-3AD203B41FA5}">
                      <a16:colId xmlns:a16="http://schemas.microsoft.com/office/drawing/2014/main" val="3858059073"/>
                    </a:ext>
                  </a:extLst>
                </a:gridCol>
              </a:tblGrid>
              <a:tr h="367167">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a:ln>
                            <a:noFill/>
                          </a:ln>
                          <a:solidFill>
                            <a:schemeClr val="bg1"/>
                          </a:solidFill>
                          <a:effectLst/>
                          <a:uFillTx/>
                          <a:latin typeface="PF Din Text Cond Pro Light"/>
                          <a:ea typeface="+mn-ea"/>
                          <a:cs typeface="+mn-cs"/>
                          <a:sym typeface="Calibri"/>
                        </a:rPr>
                        <a:t>Наименование</a:t>
                      </a: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2008</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2009</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2010</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2011</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2012</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2013</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2014</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2015</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2016</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2017</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rtl="0" fontAlgn="ctr"/>
                      <a:r>
                        <a:rPr lang="ru-RU" sz="1050" u="none" strike="noStrike" dirty="0">
                          <a:effectLst/>
                          <a:latin typeface="PF Din Text Cond Pro Light"/>
                        </a:rPr>
                        <a:t>2018</a:t>
                      </a:r>
                      <a:endParaRPr lang="ru-RU" sz="1050" b="1" i="0" u="none" strike="noStrike" dirty="0">
                        <a:solidFill>
                          <a:srgbClr val="FFFFFF"/>
                        </a:solidFill>
                        <a:effectLst/>
                        <a:latin typeface="PF Din Text Cond Pro Light"/>
                      </a:endParaRP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smtClean="0">
                          <a:ln>
                            <a:noFill/>
                          </a:ln>
                          <a:solidFill>
                            <a:schemeClr val="lt1"/>
                          </a:solidFill>
                          <a:effectLst/>
                          <a:uFillTx/>
                          <a:latin typeface="PF Din Text Cond Pro Light"/>
                          <a:ea typeface="+mn-ea"/>
                          <a:cs typeface="+mn-cs"/>
                          <a:sym typeface="Calibri"/>
                        </a:rPr>
                        <a:t>2019</a:t>
                      </a:r>
                    </a:p>
                  </a:txBody>
                  <a:tcPr marL="9158" marR="9158" marT="91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26041230"/>
                  </a:ext>
                </a:extLst>
              </a:tr>
              <a:tr h="239429">
                <a:tc>
                  <a:txBody>
                    <a:bodyPr/>
                    <a:lstStyle/>
                    <a:p>
                      <a:pPr marL="0" marR="0" indent="0" algn="ctr" defTabSz="914400" rtl="0" fontAlgn="ctr" latinLnBrk="0">
                        <a:lnSpc>
                          <a:spcPct val="100000"/>
                        </a:lnSpc>
                        <a:spcBef>
                          <a:spcPts val="0"/>
                        </a:spcBef>
                        <a:spcAft>
                          <a:spcPts val="0"/>
                        </a:spcAft>
                        <a:buClrTx/>
                        <a:buSzTx/>
                        <a:buFontTx/>
                        <a:buNone/>
                        <a:tabLst/>
                      </a:pPr>
                      <a:r>
                        <a:rPr lang="ru-RU" sz="1000" b="0" i="0" u="none" strike="noStrike" cap="none" spc="0" baseline="0" dirty="0" smtClean="0">
                          <a:ln>
                            <a:noFill/>
                          </a:ln>
                          <a:solidFill>
                            <a:schemeClr val="dk1"/>
                          </a:solidFill>
                          <a:effectLst/>
                          <a:uFillTx/>
                          <a:latin typeface="PF Din Text Cond Pro Light"/>
                          <a:ea typeface="+mn-ea"/>
                          <a:cs typeface="+mn-cs"/>
                          <a:sym typeface="Calibri"/>
                        </a:rPr>
                        <a:t>«</a:t>
                      </a:r>
                      <a:r>
                        <a:rPr lang="ru-RU" sz="1000" b="0" i="0" u="none" strike="noStrike" cap="none" spc="0" baseline="0" dirty="0">
                          <a:ln>
                            <a:noFill/>
                          </a:ln>
                          <a:solidFill>
                            <a:schemeClr val="dk1"/>
                          </a:solidFill>
                          <a:effectLst/>
                          <a:uFillTx/>
                          <a:latin typeface="PF Din Text Cond Pro Light"/>
                          <a:ea typeface="+mn-ea"/>
                          <a:cs typeface="+mn-cs"/>
                          <a:sym typeface="Calibri"/>
                        </a:rPr>
                        <a:t>Астраханьэнерго»:</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1 819,4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2 577,3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3 266,5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3 817,4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3 946,8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4 342,2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3 985,7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4 294,0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4 882,3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5 057,3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5 459,0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5 827,4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18304412"/>
                  </a:ext>
                </a:extLst>
              </a:tr>
              <a:tr h="228547">
                <a:tc>
                  <a:txBody>
                    <a:bodyPr/>
                    <a:lstStyle/>
                    <a:p>
                      <a:pPr marL="0" marR="0" indent="0" algn="ctr"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«Волгоградэнерго»:</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5 287,1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7 327,4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8 141,4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8 181,2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8 331,4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9 187,6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9 347,2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10 039,0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10 145,1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9 982,7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10 023,0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a:t>
                      </a:r>
                      <a:r>
                        <a:rPr lang="ru-RU" sz="900" b="0" i="0" u="none" strike="noStrike" cap="none" spc="0" baseline="0" dirty="0" smtClean="0">
                          <a:ln>
                            <a:noFill/>
                          </a:ln>
                          <a:solidFill>
                            <a:schemeClr val="dk1"/>
                          </a:solidFill>
                          <a:effectLst/>
                          <a:uFillTx/>
                          <a:latin typeface="PF Din Text Cond Pro Light"/>
                          <a:ea typeface="+mn-ea"/>
                          <a:cs typeface="+mn-cs"/>
                          <a:sym typeface="Calibri"/>
                        </a:rPr>
                        <a:t>663,5</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430770"/>
                  </a:ext>
                </a:extLst>
              </a:tr>
              <a:tr h="228547">
                <a:tc>
                  <a:txBody>
                    <a:bodyPr/>
                    <a:lstStyle/>
                    <a:p>
                      <a:pPr marL="0" marR="0" indent="0" algn="ctr" defTabSz="914400" rtl="0" fontAlgn="ctr" latinLnBrk="0">
                        <a:lnSpc>
                          <a:spcPct val="100000"/>
                        </a:lnSpc>
                        <a:spcBef>
                          <a:spcPts val="0"/>
                        </a:spcBef>
                        <a:spcAft>
                          <a:spcPts val="0"/>
                        </a:spcAft>
                        <a:buClrTx/>
                        <a:buSzTx/>
                        <a:buFontTx/>
                        <a:buNone/>
                        <a:tabLst/>
                      </a:pPr>
                      <a:r>
                        <a:rPr lang="ru-RU" sz="1000" b="0" i="0" u="none" strike="noStrike" cap="none" spc="0" baseline="0" dirty="0" smtClean="0">
                          <a:ln>
                            <a:noFill/>
                          </a:ln>
                          <a:solidFill>
                            <a:schemeClr val="dk1"/>
                          </a:solidFill>
                          <a:effectLst/>
                          <a:uFillTx/>
                          <a:latin typeface="PF Din Text Cond Pro Light"/>
                          <a:ea typeface="+mn-ea"/>
                          <a:cs typeface="+mn-cs"/>
                          <a:sym typeface="Calibri"/>
                        </a:rPr>
                        <a:t>«</a:t>
                      </a:r>
                      <a:r>
                        <a:rPr lang="ru-RU" sz="1000" b="0" i="0" u="none" strike="noStrike" cap="none" spc="0" baseline="0" dirty="0" err="1">
                          <a:ln>
                            <a:noFill/>
                          </a:ln>
                          <a:solidFill>
                            <a:schemeClr val="dk1"/>
                          </a:solidFill>
                          <a:effectLst/>
                          <a:uFillTx/>
                          <a:latin typeface="PF Din Text Cond Pro Light"/>
                          <a:ea typeface="+mn-ea"/>
                          <a:cs typeface="+mn-cs"/>
                          <a:sym typeface="Calibri"/>
                        </a:rPr>
                        <a:t>Калмэнерго</a:t>
                      </a:r>
                      <a:r>
                        <a:rPr lang="ru-RU" sz="1000" b="0" i="0" u="none" strike="noStrike" cap="none" spc="0" baseline="0" dirty="0">
                          <a:ln>
                            <a:noFill/>
                          </a:ln>
                          <a:solidFill>
                            <a:schemeClr val="dk1"/>
                          </a:solidFill>
                          <a:effectLst/>
                          <a:uFillTx/>
                          <a:latin typeface="PF Din Text Cond Pro Light"/>
                          <a:ea typeface="+mn-ea"/>
                          <a:cs typeface="+mn-cs"/>
                          <a:sym typeface="Calibri"/>
                        </a:rPr>
                        <a:t>»:</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366,8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450,2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497,0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626,3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597,1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751,0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802,3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847,8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972,9</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1 079,6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1 667,1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 </a:t>
                      </a:r>
                      <a:r>
                        <a:rPr lang="ru-RU" sz="900" b="0" i="0" u="none" strike="noStrike" cap="none" spc="0" baseline="0" dirty="0" smtClean="0">
                          <a:ln>
                            <a:noFill/>
                          </a:ln>
                          <a:solidFill>
                            <a:schemeClr val="dk1"/>
                          </a:solidFill>
                          <a:effectLst/>
                          <a:uFillTx/>
                          <a:latin typeface="PF Din Text Cond Pro Light"/>
                          <a:ea typeface="+mn-ea"/>
                          <a:cs typeface="+mn-cs"/>
                          <a:sym typeface="Calibri"/>
                        </a:rPr>
                        <a:t>704,3</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46680417"/>
                  </a:ext>
                </a:extLst>
              </a:tr>
              <a:tr h="228547">
                <a:tc>
                  <a:txBody>
                    <a:bodyPr/>
                    <a:lstStyle/>
                    <a:p>
                      <a:pPr marL="0" marR="0" indent="0" algn="ctr"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«Ростовэнерго»:</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6 950,4</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9 367,3</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10 205,9</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11 194,7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12 123,9</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13 395,0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a:ln>
                            <a:noFill/>
                          </a:ln>
                          <a:solidFill>
                            <a:schemeClr val="dk1"/>
                          </a:solidFill>
                          <a:effectLst/>
                          <a:uFillTx/>
                          <a:latin typeface="PF Din Text Cond Pro Light"/>
                          <a:ea typeface="+mn-ea"/>
                          <a:cs typeface="+mn-cs"/>
                          <a:sym typeface="Calibri"/>
                        </a:rPr>
                        <a:t>14 636,5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15 889,2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16 648,2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17 183,6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18 220,5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18 989,7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954027"/>
                  </a:ext>
                </a:extLst>
              </a:tr>
              <a:tr h="228547">
                <a:tc>
                  <a:txBody>
                    <a:bodyPr/>
                    <a:lstStyle/>
                    <a:p>
                      <a:pPr marL="0" marR="0" indent="0" algn="ctr"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ПАО «МРСК Юга»:</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14 423,7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19 722,2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22 110,8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23 819,6</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24 999,2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27 675,8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28 771,7</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31 070,0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32 648,5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33 303,2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35 369,5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37 </a:t>
                      </a:r>
                      <a:r>
                        <a:rPr lang="ru-RU" sz="900" b="0" i="0" u="none" strike="noStrike" cap="none" spc="0" baseline="0" dirty="0" smtClean="0">
                          <a:ln>
                            <a:noFill/>
                          </a:ln>
                          <a:solidFill>
                            <a:schemeClr val="dk1"/>
                          </a:solidFill>
                          <a:effectLst/>
                          <a:uFillTx/>
                          <a:latin typeface="PF Din Text Cond Pro Light"/>
                          <a:ea typeface="+mn-ea"/>
                          <a:cs typeface="+mn-cs"/>
                          <a:sym typeface="Calibri"/>
                        </a:rPr>
                        <a:t>184,8</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93997113"/>
                  </a:ext>
                </a:extLst>
              </a:tr>
              <a:tr h="446210">
                <a:tc>
                  <a:txBody>
                    <a:bodyPr/>
                    <a:lstStyle/>
                    <a:p>
                      <a:pPr marL="0" marR="0" indent="0" algn="ctr" defTabSz="914400" rtl="0" fontAlgn="ctr" latinLnBrk="0">
                        <a:lnSpc>
                          <a:spcPct val="100000"/>
                        </a:lnSpc>
                        <a:spcBef>
                          <a:spcPts val="0"/>
                        </a:spcBef>
                        <a:spcAft>
                          <a:spcPts val="0"/>
                        </a:spcAft>
                        <a:buClrTx/>
                        <a:buSzTx/>
                        <a:buFontTx/>
                        <a:buNone/>
                        <a:tabLst/>
                      </a:pPr>
                      <a:r>
                        <a:rPr lang="ru-RU" sz="1000" b="0" i="0" u="none" strike="noStrike" cap="none" spc="0" baseline="0" dirty="0">
                          <a:ln>
                            <a:noFill/>
                          </a:ln>
                          <a:solidFill>
                            <a:schemeClr val="dk1"/>
                          </a:solidFill>
                          <a:effectLst/>
                          <a:uFillTx/>
                          <a:latin typeface="PF Din Text Cond Pro Light"/>
                          <a:ea typeface="+mn-ea"/>
                          <a:cs typeface="+mn-cs"/>
                          <a:sym typeface="Calibri"/>
                        </a:rPr>
                        <a:t>Средний тариф, коп./</a:t>
                      </a:r>
                      <a:r>
                        <a:rPr lang="ru-RU" sz="1000" b="0" i="0" u="none" strike="noStrike" cap="none" spc="0" baseline="0" dirty="0" err="1">
                          <a:ln>
                            <a:noFill/>
                          </a:ln>
                          <a:solidFill>
                            <a:schemeClr val="dk1"/>
                          </a:solidFill>
                          <a:effectLst/>
                          <a:uFillTx/>
                          <a:latin typeface="PF Din Text Cond Pro Light"/>
                          <a:ea typeface="+mn-ea"/>
                          <a:cs typeface="+mn-cs"/>
                          <a:sym typeface="Calibri"/>
                        </a:rPr>
                        <a:t>кВт.ч</a:t>
                      </a:r>
                      <a:endParaRPr lang="ru-RU" sz="1000" b="0" i="0" u="none" strike="noStrike" cap="none" spc="0" baseline="0" dirty="0">
                        <a:ln>
                          <a:noFill/>
                        </a:ln>
                        <a:solidFill>
                          <a:schemeClr val="dk1"/>
                        </a:solidFill>
                        <a:effectLst/>
                        <a:uFillTx/>
                        <a:latin typeface="PF Din Text Cond Pro Light"/>
                        <a:ea typeface="+mn-ea"/>
                        <a:cs typeface="+mn-cs"/>
                        <a:sym typeface="Calibri"/>
                      </a:endParaRP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44,71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59,32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82,40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89,91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90,70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101,15</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109,62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119,31</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125,68</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137,02</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a:ln>
                            <a:noFill/>
                          </a:ln>
                          <a:solidFill>
                            <a:schemeClr val="dk1"/>
                          </a:solidFill>
                          <a:effectLst/>
                          <a:uFillTx/>
                          <a:latin typeface="PF Din Text Cond Pro Light"/>
                          <a:ea typeface="+mn-ea"/>
                          <a:cs typeface="+mn-cs"/>
                          <a:sym typeface="Calibri"/>
                        </a:rPr>
                        <a:t>147,30</a:t>
                      </a:r>
                    </a:p>
                  </a:txBody>
                  <a:tcPr marL="9158" marR="9158" marT="915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0" i="0" u="none" strike="noStrike" cap="none" spc="0" baseline="0" dirty="0" smtClean="0">
                          <a:ln>
                            <a:noFill/>
                          </a:ln>
                          <a:solidFill>
                            <a:schemeClr val="dk1"/>
                          </a:solidFill>
                          <a:effectLst/>
                          <a:uFillTx/>
                          <a:latin typeface="PF Din Text Cond Pro Light"/>
                          <a:ea typeface="+mn-ea"/>
                          <a:cs typeface="+mn-cs"/>
                          <a:sym typeface="Calibri"/>
                        </a:rPr>
                        <a:t>155,41</a:t>
                      </a:r>
                      <a:endParaRPr lang="ru-RU" sz="900" b="0" i="0" u="none" strike="noStrike" cap="none" spc="0" baseline="0" dirty="0">
                        <a:ln>
                          <a:noFill/>
                        </a:ln>
                        <a:solidFill>
                          <a:schemeClr val="dk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6063655"/>
                  </a:ext>
                </a:extLst>
              </a:tr>
            </a:tbl>
          </a:graphicData>
        </a:graphic>
      </p:graphicFrame>
      <p:sp>
        <p:nvSpPr>
          <p:cNvPr id="9" name="TextBox 8"/>
          <p:cNvSpPr txBox="1"/>
          <p:nvPr/>
        </p:nvSpPr>
        <p:spPr>
          <a:xfrm>
            <a:off x="3324576" y="1010885"/>
            <a:ext cx="2130711" cy="276999"/>
          </a:xfrm>
          <a:prstGeom prst="rect">
            <a:avLst/>
          </a:prstGeom>
          <a:noFill/>
        </p:spPr>
        <p:txBody>
          <a:bodyPr wrap="none">
            <a:spAutoFit/>
          </a:bodyPr>
          <a:lstStyle/>
          <a:p>
            <a:pPr defTabSz="457200">
              <a:defRPr/>
            </a:pPr>
            <a:r>
              <a:rPr lang="ru-RU" sz="1200" dirty="0">
                <a:solidFill>
                  <a:schemeClr val="tx1"/>
                </a:solidFill>
                <a:latin typeface="PFDinTextCondPro-Light"/>
              </a:rPr>
              <a:t>Валовая выручка, </a:t>
            </a:r>
            <a:r>
              <a:rPr lang="ru-RU" sz="1200" dirty="0" err="1">
                <a:solidFill>
                  <a:schemeClr val="tx1"/>
                </a:solidFill>
                <a:latin typeface="PFDinTextCondPro-Light"/>
              </a:rPr>
              <a:t>млн.руб</a:t>
            </a:r>
            <a:r>
              <a:rPr lang="ru-RU" sz="1200" dirty="0">
                <a:solidFill>
                  <a:schemeClr val="tx1"/>
                </a:solidFill>
                <a:latin typeface="PFDinTextCondPro-Light"/>
              </a:rPr>
              <a:t>.</a:t>
            </a:r>
          </a:p>
        </p:txBody>
      </p:sp>
      <p:sp>
        <p:nvSpPr>
          <p:cNvPr id="10" name="TextBox 9"/>
          <p:cNvSpPr txBox="1"/>
          <p:nvPr/>
        </p:nvSpPr>
        <p:spPr>
          <a:xfrm>
            <a:off x="2850719" y="3396408"/>
            <a:ext cx="2874505" cy="276999"/>
          </a:xfrm>
          <a:prstGeom prst="rect">
            <a:avLst/>
          </a:prstGeom>
          <a:noFill/>
        </p:spPr>
        <p:txBody>
          <a:bodyPr wrap="none">
            <a:spAutoFit/>
          </a:bodyPr>
          <a:lstStyle/>
          <a:p>
            <a:pPr defTabSz="457200">
              <a:defRPr/>
            </a:pPr>
            <a:r>
              <a:rPr lang="ru-RU" sz="1200" dirty="0">
                <a:solidFill>
                  <a:schemeClr val="tx1"/>
                </a:solidFill>
                <a:latin typeface="PF Din Text Cond Pro Light"/>
              </a:rPr>
              <a:t>Котловой полезный отпуск, </a:t>
            </a:r>
            <a:r>
              <a:rPr lang="ru-RU" sz="1200" dirty="0" err="1">
                <a:solidFill>
                  <a:schemeClr val="tx1"/>
                </a:solidFill>
                <a:latin typeface="PF Din Text Cond Pro Light"/>
              </a:rPr>
              <a:t>млн.кВт.ч</a:t>
            </a:r>
            <a:endParaRPr lang="ru-RU" sz="1200" dirty="0">
              <a:solidFill>
                <a:schemeClr val="tx1"/>
              </a:solidFill>
              <a:latin typeface="PF Din Text Cond Pro Light"/>
            </a:endParaRPr>
          </a:p>
        </p:txBody>
      </p:sp>
      <p:sp>
        <p:nvSpPr>
          <p:cNvPr id="11" name="Скругленный прямоугольник 10"/>
          <p:cNvSpPr/>
          <p:nvPr/>
        </p:nvSpPr>
        <p:spPr>
          <a:xfrm>
            <a:off x="572756" y="5952249"/>
            <a:ext cx="7305152" cy="446385"/>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anchor="ctr"/>
          <a:lstStyle/>
          <a:p>
            <a:pPr defTabSz="457200">
              <a:defRPr/>
            </a:pPr>
            <a:r>
              <a:rPr lang="ru-RU" altLang="ru-RU" sz="1100" i="1" dirty="0">
                <a:solidFill>
                  <a:schemeClr val="tx1"/>
                </a:solidFill>
                <a:latin typeface="PF Din Text Cond Pro Light"/>
              </a:rPr>
              <a:t>Среднегодовой прирост тарифа на передачу э/э </a:t>
            </a:r>
            <a:r>
              <a:rPr lang="en-US" altLang="ru-RU" sz="1100" i="1" dirty="0">
                <a:solidFill>
                  <a:schemeClr val="tx1"/>
                </a:solidFill>
                <a:latin typeface="PF Din Text Cond Pro Light"/>
              </a:rPr>
              <a:t>CAGR </a:t>
            </a:r>
            <a:r>
              <a:rPr lang="ru-RU" altLang="ru-RU" sz="1100" i="1" dirty="0">
                <a:solidFill>
                  <a:schemeClr val="tx1"/>
                </a:solidFill>
                <a:latin typeface="PF Din Text Cond Pro Light"/>
              </a:rPr>
              <a:t>(отношение роста утв. полезного отпуска  2019 к 2008) - </a:t>
            </a:r>
            <a:r>
              <a:rPr lang="ru-RU" altLang="ru-RU" sz="1100" b="1" i="1" dirty="0">
                <a:solidFill>
                  <a:schemeClr val="tx1"/>
                </a:solidFill>
                <a:latin typeface="PF Din Text Cond Pro Light"/>
              </a:rPr>
              <a:t>2,68 %</a:t>
            </a:r>
          </a:p>
        </p:txBody>
      </p:sp>
      <p:graphicFrame>
        <p:nvGraphicFramePr>
          <p:cNvPr id="5" name="Таблица 4"/>
          <p:cNvGraphicFramePr>
            <a:graphicFrameLocks noGrp="1"/>
          </p:cNvGraphicFramePr>
          <p:nvPr>
            <p:extLst>
              <p:ext uri="{D42A27DB-BD31-4B8C-83A1-F6EECF244321}">
                <p14:modId xmlns:p14="http://schemas.microsoft.com/office/powerpoint/2010/main" val="620796949"/>
              </p:ext>
            </p:extLst>
          </p:nvPr>
        </p:nvGraphicFramePr>
        <p:xfrm>
          <a:off x="457201" y="3746232"/>
          <a:ext cx="8365613" cy="1852289"/>
        </p:xfrm>
        <a:graphic>
          <a:graphicData uri="http://schemas.openxmlformats.org/drawingml/2006/table">
            <a:tbl>
              <a:tblPr firstRow="1" bandRow="1">
                <a:tableStyleId>{5C22544A-7EE6-4342-B048-85BDC9FD1C3A}</a:tableStyleId>
              </a:tblPr>
              <a:tblGrid>
                <a:gridCol w="1220281">
                  <a:extLst>
                    <a:ext uri="{9D8B030D-6E8A-4147-A177-3AD203B41FA5}">
                      <a16:colId xmlns:a16="http://schemas.microsoft.com/office/drawing/2014/main" val="953579831"/>
                    </a:ext>
                  </a:extLst>
                </a:gridCol>
                <a:gridCol w="694053">
                  <a:extLst>
                    <a:ext uri="{9D8B030D-6E8A-4147-A177-3AD203B41FA5}">
                      <a16:colId xmlns:a16="http://schemas.microsoft.com/office/drawing/2014/main" val="1822718159"/>
                    </a:ext>
                  </a:extLst>
                </a:gridCol>
                <a:gridCol w="546140">
                  <a:extLst>
                    <a:ext uri="{9D8B030D-6E8A-4147-A177-3AD203B41FA5}">
                      <a16:colId xmlns:a16="http://schemas.microsoft.com/office/drawing/2014/main" val="1813562911"/>
                    </a:ext>
                  </a:extLst>
                </a:gridCol>
                <a:gridCol w="546140">
                  <a:extLst>
                    <a:ext uri="{9D8B030D-6E8A-4147-A177-3AD203B41FA5}">
                      <a16:colId xmlns:a16="http://schemas.microsoft.com/office/drawing/2014/main" val="3139193573"/>
                    </a:ext>
                  </a:extLst>
                </a:gridCol>
                <a:gridCol w="546140">
                  <a:extLst>
                    <a:ext uri="{9D8B030D-6E8A-4147-A177-3AD203B41FA5}">
                      <a16:colId xmlns:a16="http://schemas.microsoft.com/office/drawing/2014/main" val="900741647"/>
                    </a:ext>
                  </a:extLst>
                </a:gridCol>
                <a:gridCol w="546140">
                  <a:extLst>
                    <a:ext uri="{9D8B030D-6E8A-4147-A177-3AD203B41FA5}">
                      <a16:colId xmlns:a16="http://schemas.microsoft.com/office/drawing/2014/main" val="997246966"/>
                    </a:ext>
                  </a:extLst>
                </a:gridCol>
                <a:gridCol w="546140">
                  <a:extLst>
                    <a:ext uri="{9D8B030D-6E8A-4147-A177-3AD203B41FA5}">
                      <a16:colId xmlns:a16="http://schemas.microsoft.com/office/drawing/2014/main" val="3049849054"/>
                    </a:ext>
                  </a:extLst>
                </a:gridCol>
                <a:gridCol w="546140">
                  <a:extLst>
                    <a:ext uri="{9D8B030D-6E8A-4147-A177-3AD203B41FA5}">
                      <a16:colId xmlns:a16="http://schemas.microsoft.com/office/drawing/2014/main" val="3663786407"/>
                    </a:ext>
                  </a:extLst>
                </a:gridCol>
                <a:gridCol w="546140">
                  <a:extLst>
                    <a:ext uri="{9D8B030D-6E8A-4147-A177-3AD203B41FA5}">
                      <a16:colId xmlns:a16="http://schemas.microsoft.com/office/drawing/2014/main" val="1173599846"/>
                    </a:ext>
                  </a:extLst>
                </a:gridCol>
                <a:gridCol w="546140">
                  <a:extLst>
                    <a:ext uri="{9D8B030D-6E8A-4147-A177-3AD203B41FA5}">
                      <a16:colId xmlns:a16="http://schemas.microsoft.com/office/drawing/2014/main" val="3308513367"/>
                    </a:ext>
                  </a:extLst>
                </a:gridCol>
                <a:gridCol w="694053">
                  <a:extLst>
                    <a:ext uri="{9D8B030D-6E8A-4147-A177-3AD203B41FA5}">
                      <a16:colId xmlns:a16="http://schemas.microsoft.com/office/drawing/2014/main" val="2378437159"/>
                    </a:ext>
                  </a:extLst>
                </a:gridCol>
                <a:gridCol w="694053">
                  <a:extLst>
                    <a:ext uri="{9D8B030D-6E8A-4147-A177-3AD203B41FA5}">
                      <a16:colId xmlns:a16="http://schemas.microsoft.com/office/drawing/2014/main" val="3943813357"/>
                    </a:ext>
                  </a:extLst>
                </a:gridCol>
                <a:gridCol w="694053">
                  <a:extLst>
                    <a:ext uri="{9D8B030D-6E8A-4147-A177-3AD203B41FA5}">
                      <a16:colId xmlns:a16="http://schemas.microsoft.com/office/drawing/2014/main" val="3838822256"/>
                    </a:ext>
                  </a:extLst>
                </a:gridCol>
              </a:tblGrid>
              <a:tr h="291796">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a:ln>
                            <a:noFill/>
                          </a:ln>
                          <a:solidFill>
                            <a:schemeClr val="bg1"/>
                          </a:solidFill>
                          <a:effectLst/>
                          <a:uFillTx/>
                          <a:latin typeface="PFDinTextCondPro-Light"/>
                          <a:ea typeface="+mn-ea"/>
                          <a:cs typeface="+mn-cs"/>
                          <a:sym typeface="Calibri"/>
                        </a:rPr>
                        <a:t>Наименование</a:t>
                      </a: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2008</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2009</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2010</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2011</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2012</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2013</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2014</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2015</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2016</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2017</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algn="ctr" rtl="0" fontAlgn="ctr"/>
                      <a:r>
                        <a:rPr lang="ru-RU" sz="1050" u="none" strike="noStrike" dirty="0">
                          <a:effectLst/>
                          <a:latin typeface="PFDinTextCondPro-Light"/>
                        </a:rPr>
                        <a:t>2018</a:t>
                      </a:r>
                      <a:endParaRPr lang="ru-RU" sz="1050" b="1" i="0" u="none" strike="noStrike" dirty="0">
                        <a:solidFill>
                          <a:srgbClr val="FFFFFF"/>
                        </a:solidFill>
                        <a:effectLst/>
                        <a:latin typeface="PFDinTextCondPro-Light"/>
                      </a:endParaRPr>
                    </a:p>
                  </a:txBody>
                  <a:tcPr marL="9158" marR="9158" marT="9153" marB="0" anchor="ctr">
                    <a:solidFill>
                      <a:schemeClr val="tx2"/>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1050" b="1" i="0" u="none" strike="noStrike" cap="none" spc="0" baseline="0" dirty="0" smtClean="0">
                          <a:ln>
                            <a:noFill/>
                          </a:ln>
                          <a:solidFill>
                            <a:schemeClr val="lt1"/>
                          </a:solidFill>
                          <a:effectLst/>
                          <a:uFillTx/>
                          <a:latin typeface="PFDinTextCondPro-Light"/>
                          <a:ea typeface="+mn-ea"/>
                          <a:cs typeface="+mn-cs"/>
                          <a:sym typeface="Calibri"/>
                        </a:rPr>
                        <a:t>2019</a:t>
                      </a:r>
                    </a:p>
                  </a:txBody>
                  <a:tcPr marL="9158" marR="9158" marT="9153" marB="0" anchor="ctr">
                    <a:solidFill>
                      <a:schemeClr val="tx2"/>
                    </a:solidFill>
                  </a:tcPr>
                </a:tc>
                <a:extLst>
                  <a:ext uri="{0D108BD9-81ED-4DB2-BD59-A6C34878D82A}">
                    <a16:rowId xmlns:a16="http://schemas.microsoft.com/office/drawing/2014/main" val="2249870982"/>
                  </a:ext>
                </a:extLst>
              </a:tr>
              <a:tr h="383247">
                <a:tc>
                  <a:txBody>
                    <a:bodyPr/>
                    <a:lstStyle/>
                    <a:p>
                      <a:pPr algn="ctr" rtl="0" fontAlgn="ctr"/>
                      <a:r>
                        <a:rPr lang="ru-RU" sz="1000" u="none" strike="noStrike" dirty="0">
                          <a:effectLst/>
                          <a:latin typeface="PFDinTextCondPro-Light"/>
                        </a:rPr>
                        <a:t>«Астраханьэнерго»:</a:t>
                      </a:r>
                      <a:endParaRPr lang="ru-RU" sz="10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3 152,5</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3 304,2</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3 307,7</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3 178,6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3 343,0</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3 432,9</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2 783,0</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2 823,0</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2 881,3</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2 839,4</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2 813,4</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b="0" i="0" u="none" strike="noStrike" dirty="0">
                          <a:solidFill>
                            <a:srgbClr val="000000"/>
                          </a:solidFill>
                          <a:effectLst/>
                          <a:latin typeface="PFDinTextCondPro-Light"/>
                        </a:rPr>
                        <a:t>2 883,2</a:t>
                      </a:r>
                    </a:p>
                  </a:txBody>
                  <a:tcPr marL="9525" marR="9525" marT="9525" marB="0" anchor="ctr">
                    <a:solidFill>
                      <a:schemeClr val="tx2">
                        <a:lumMod val="20000"/>
                        <a:lumOff val="80000"/>
                      </a:schemeClr>
                    </a:solidFill>
                  </a:tcPr>
                </a:tc>
                <a:extLst>
                  <a:ext uri="{0D108BD9-81ED-4DB2-BD59-A6C34878D82A}">
                    <a16:rowId xmlns:a16="http://schemas.microsoft.com/office/drawing/2014/main" val="237934463"/>
                  </a:ext>
                </a:extLst>
              </a:tr>
              <a:tr h="341644">
                <a:tc>
                  <a:txBody>
                    <a:bodyPr/>
                    <a:lstStyle/>
                    <a:p>
                      <a:pPr algn="ctr" rtl="0" fontAlgn="ctr"/>
                      <a:r>
                        <a:rPr lang="ru-RU" sz="1000" u="none" strike="noStrike" dirty="0">
                          <a:effectLst/>
                          <a:latin typeface="PFDinTextCondPro-Light"/>
                        </a:rPr>
                        <a:t>«Волгоградэнерго»:</a:t>
                      </a:r>
                      <a:endParaRPr lang="ru-RU" sz="10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15 050,9</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15 656,0</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10 306,0</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10 886,7</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10 886,2</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10 714,7</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10 408,3</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10 078,8</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10 008,8</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8 649,2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8 153,0</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b="0" i="0" u="none" strike="noStrike" dirty="0">
                          <a:solidFill>
                            <a:srgbClr val="000000"/>
                          </a:solidFill>
                          <a:effectLst/>
                          <a:latin typeface="PFDinTextCondPro-Light"/>
                        </a:rPr>
                        <a:t>8 081,4</a:t>
                      </a:r>
                    </a:p>
                  </a:txBody>
                  <a:tcPr marL="9525" marR="9525" marT="9525" marB="0" anchor="ctr"/>
                </a:tc>
                <a:extLst>
                  <a:ext uri="{0D108BD9-81ED-4DB2-BD59-A6C34878D82A}">
                    <a16:rowId xmlns:a16="http://schemas.microsoft.com/office/drawing/2014/main" val="2619263486"/>
                  </a:ext>
                </a:extLst>
              </a:tr>
              <a:tr h="278534">
                <a:tc>
                  <a:txBody>
                    <a:bodyPr/>
                    <a:lstStyle/>
                    <a:p>
                      <a:pPr algn="ctr" rtl="0" fontAlgn="ctr"/>
                      <a:r>
                        <a:rPr lang="ru-RU" sz="1000" u="none" strike="noStrike" dirty="0">
                          <a:effectLst/>
                          <a:latin typeface="PFDinTextCondPro-Light"/>
                        </a:rPr>
                        <a:t>«</a:t>
                      </a:r>
                      <a:r>
                        <a:rPr lang="ru-RU" sz="1000" u="none" strike="noStrike" dirty="0" err="1">
                          <a:effectLst/>
                          <a:latin typeface="PFDinTextCondPro-Light"/>
                        </a:rPr>
                        <a:t>Калмэнерго</a:t>
                      </a:r>
                      <a:r>
                        <a:rPr lang="ru-RU" sz="1000" u="none" strike="noStrike" dirty="0">
                          <a:effectLst/>
                          <a:latin typeface="PFDinTextCondPro-Light"/>
                        </a:rPr>
                        <a:t>»:</a:t>
                      </a:r>
                      <a:endParaRPr lang="ru-RU" sz="10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418,6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399,6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388,1</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384,9</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372,8</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437,6</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438,3</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431,7</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421,8</a:t>
                      </a:r>
                      <a:endParaRPr lang="ru-RU" sz="900" b="0"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a:effectLst/>
                          <a:latin typeface="PFDinTextCondPro-Light"/>
                        </a:rPr>
                        <a:t>444,2</a:t>
                      </a:r>
                      <a:endParaRPr lang="ru-RU" sz="900" b="0" i="0" u="none" strike="noStrike">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a:effectLst/>
                          <a:latin typeface="PFDinTextCondPro-Light"/>
                        </a:rPr>
                        <a:t>535,3</a:t>
                      </a:r>
                      <a:endParaRPr lang="ru-RU" sz="900" b="0" i="0" u="none" strike="noStrike">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b="0" i="0" u="none" strike="noStrike" dirty="0">
                          <a:solidFill>
                            <a:srgbClr val="000000"/>
                          </a:solidFill>
                          <a:effectLst/>
                          <a:latin typeface="PFDinTextCondPro-Light"/>
                        </a:rPr>
                        <a:t>618,0</a:t>
                      </a:r>
                    </a:p>
                  </a:txBody>
                  <a:tcPr marL="9525" marR="9525" marT="9525" marB="0" anchor="ctr">
                    <a:solidFill>
                      <a:schemeClr val="tx2">
                        <a:lumMod val="20000"/>
                        <a:lumOff val="80000"/>
                      </a:schemeClr>
                    </a:solidFill>
                  </a:tcPr>
                </a:tc>
                <a:extLst>
                  <a:ext uri="{0D108BD9-81ED-4DB2-BD59-A6C34878D82A}">
                    <a16:rowId xmlns:a16="http://schemas.microsoft.com/office/drawing/2014/main" val="2614085852"/>
                  </a:ext>
                </a:extLst>
              </a:tr>
              <a:tr h="278534">
                <a:tc>
                  <a:txBody>
                    <a:bodyPr/>
                    <a:lstStyle/>
                    <a:p>
                      <a:pPr algn="ctr" rtl="0" fontAlgn="ctr"/>
                      <a:r>
                        <a:rPr lang="ru-RU" sz="1000" u="none" strike="noStrike" dirty="0">
                          <a:effectLst/>
                          <a:latin typeface="PFDinTextCondPro-Light"/>
                        </a:rPr>
                        <a:t>«Ростовэнерго»:</a:t>
                      </a:r>
                      <a:endParaRPr lang="ru-RU" sz="10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13 636,0</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13 889,2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12 831,9</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12 043,2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12 959,2</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a:effectLst/>
                          <a:latin typeface="PFDinTextCondPro-Light"/>
                        </a:rPr>
                        <a:t>12 775,7</a:t>
                      </a:r>
                      <a:endParaRPr lang="ru-RU" sz="900" b="0" i="0" u="none" strike="noStrike">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12 617,0</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12 708,3</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12 666,0</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12 372,9</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u="none" strike="noStrike" dirty="0">
                          <a:effectLst/>
                          <a:latin typeface="PFDinTextCondPro-Light"/>
                        </a:rPr>
                        <a:t>12 510,7</a:t>
                      </a:r>
                      <a:endParaRPr lang="ru-RU" sz="900" b="0" i="0" u="none" strike="noStrike" dirty="0">
                        <a:solidFill>
                          <a:srgbClr val="000000"/>
                        </a:solidFill>
                        <a:effectLst/>
                        <a:latin typeface="PFDinTextCondPro-Light"/>
                      </a:endParaRPr>
                    </a:p>
                  </a:txBody>
                  <a:tcPr marL="9158" marR="9158" marT="9153" marB="0" anchor="ctr"/>
                </a:tc>
                <a:tc>
                  <a:txBody>
                    <a:bodyPr/>
                    <a:lstStyle/>
                    <a:p>
                      <a:pPr algn="ctr" rtl="0" fontAlgn="ctr"/>
                      <a:r>
                        <a:rPr lang="ru-RU" sz="900" b="0" i="0" u="none" strike="noStrike" dirty="0">
                          <a:solidFill>
                            <a:srgbClr val="000000"/>
                          </a:solidFill>
                          <a:effectLst/>
                          <a:latin typeface="PFDinTextCondPro-Light"/>
                        </a:rPr>
                        <a:t>12 345,0</a:t>
                      </a:r>
                    </a:p>
                  </a:txBody>
                  <a:tcPr marL="9525" marR="9525" marT="9525" marB="0" anchor="ctr"/>
                </a:tc>
                <a:extLst>
                  <a:ext uri="{0D108BD9-81ED-4DB2-BD59-A6C34878D82A}">
                    <a16:rowId xmlns:a16="http://schemas.microsoft.com/office/drawing/2014/main" val="3396502365"/>
                  </a:ext>
                </a:extLst>
              </a:tr>
              <a:tr h="278534">
                <a:tc>
                  <a:txBody>
                    <a:bodyPr/>
                    <a:lstStyle/>
                    <a:p>
                      <a:pPr algn="ctr" rtl="0" fontAlgn="ctr"/>
                      <a:r>
                        <a:rPr lang="ru-RU" sz="1000" u="none" strike="noStrike" dirty="0">
                          <a:effectLst/>
                          <a:latin typeface="PFDinTextCondPro-Light"/>
                        </a:rPr>
                        <a:t>ПАО «МРСК Юга»:</a:t>
                      </a:r>
                      <a:endParaRPr lang="ru-RU" sz="10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32 258,1</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33 249,0</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26 833,7</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26 493,3</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27 561,2</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27 361,0</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26 246,6</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26 041,7</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25 977,9</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24 305,7</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u="none" strike="noStrike" dirty="0">
                          <a:effectLst/>
                          <a:latin typeface="PFDinTextCondPro-Light"/>
                        </a:rPr>
                        <a:t>24 012,4</a:t>
                      </a:r>
                      <a:endParaRPr lang="ru-RU" sz="900" b="1" i="0" u="none" strike="noStrike" dirty="0">
                        <a:solidFill>
                          <a:srgbClr val="000000"/>
                        </a:solidFill>
                        <a:effectLst/>
                        <a:latin typeface="PFDinTextCondPro-Light"/>
                      </a:endParaRPr>
                    </a:p>
                  </a:txBody>
                  <a:tcPr marL="9158" marR="9158" marT="9153" marB="0" anchor="ctr">
                    <a:solidFill>
                      <a:schemeClr val="tx2">
                        <a:lumMod val="20000"/>
                        <a:lumOff val="80000"/>
                      </a:schemeClr>
                    </a:solidFill>
                  </a:tcPr>
                </a:tc>
                <a:tc>
                  <a:txBody>
                    <a:bodyPr/>
                    <a:lstStyle/>
                    <a:p>
                      <a:pPr algn="ctr" rtl="0" fontAlgn="ctr"/>
                      <a:r>
                        <a:rPr lang="ru-RU" sz="900" b="1" i="0" u="none" strike="noStrike" dirty="0">
                          <a:solidFill>
                            <a:srgbClr val="000000"/>
                          </a:solidFill>
                          <a:effectLst/>
                          <a:latin typeface="PFDinTextCondPro-Light"/>
                        </a:rPr>
                        <a:t>23 927,7</a:t>
                      </a:r>
                    </a:p>
                  </a:txBody>
                  <a:tcPr marL="9525" marR="9525" marT="9525" marB="0" anchor="ctr">
                    <a:solidFill>
                      <a:schemeClr val="tx2">
                        <a:lumMod val="20000"/>
                        <a:lumOff val="80000"/>
                      </a:schemeClr>
                    </a:solidFill>
                  </a:tcPr>
                </a:tc>
                <a:extLst>
                  <a:ext uri="{0D108BD9-81ED-4DB2-BD59-A6C34878D82A}">
                    <a16:rowId xmlns:a16="http://schemas.microsoft.com/office/drawing/2014/main" val="3041509026"/>
                  </a:ext>
                </a:extLst>
              </a:tr>
            </a:tbl>
          </a:graphicData>
        </a:graphic>
      </p:graphicFrame>
    </p:spTree>
    <p:extLst>
      <p:ext uri="{BB962C8B-B14F-4D97-AF65-F5344CB8AC3E}">
        <p14:creationId xmlns:p14="http://schemas.microsoft.com/office/powerpoint/2010/main" val="753537719"/>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38</a:t>
            </a:fld>
            <a:endParaRPr lang="ru-RU"/>
          </a:p>
        </p:txBody>
      </p:sp>
      <p:sp>
        <p:nvSpPr>
          <p:cNvPr id="4" name="Заголовок 3"/>
          <p:cNvSpPr>
            <a:spLocks noGrp="1"/>
          </p:cNvSpPr>
          <p:nvPr>
            <p:ph type="title"/>
          </p:nvPr>
        </p:nvSpPr>
        <p:spPr>
          <a:xfrm>
            <a:off x="893050" y="3530591"/>
            <a:ext cx="7919354" cy="460296"/>
          </a:xfrm>
        </p:spPr>
        <p:txBody>
          <a:bodyPr/>
          <a:lstStyle/>
          <a:p>
            <a:r>
              <a:rPr lang="ru-RU" dirty="0" smtClean="0"/>
              <a:t>ОСНОВНЫЕ ТЕХНИЧЕСКИЕ ХАРАКТЕРИСТИКИ АКТИВОВ</a:t>
            </a:r>
            <a:endParaRPr lang="ru-RU" dirty="0"/>
          </a:p>
        </p:txBody>
      </p:sp>
    </p:spTree>
    <p:extLst>
      <p:ext uri="{BB962C8B-B14F-4D97-AF65-F5344CB8AC3E}">
        <p14:creationId xmlns:p14="http://schemas.microsoft.com/office/powerpoint/2010/main" val="349690471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39</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ТЕХНИЧЕСКИЕ ХАРАКТЕРИСТИКИ АКТИВОВ</a:t>
            </a:r>
            <a:endParaRPr lang="ru-RU" dirty="0"/>
          </a:p>
        </p:txBody>
      </p:sp>
      <p:sp>
        <p:nvSpPr>
          <p:cNvPr id="5" name="Rectangle 5"/>
          <p:cNvSpPr>
            <a:spLocks noChangeArrowheads="1"/>
          </p:cNvSpPr>
          <p:nvPr/>
        </p:nvSpPr>
        <p:spPr bwMode="auto">
          <a:xfrm>
            <a:off x="107950" y="1090982"/>
            <a:ext cx="90360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ru-RU" altLang="ru-RU" sz="1200" dirty="0">
                <a:latin typeface="PF Din Text Cond Pro Light"/>
              </a:rPr>
              <a:t>Характеристика активов (сведения о ПС и ЛЭП) ПАО «МРСК Юга» на </a:t>
            </a:r>
            <a:r>
              <a:rPr lang="ru-RU" altLang="ru-RU" sz="1200" dirty="0" smtClean="0">
                <a:latin typeface="PF Din Text Cond Pro Light"/>
              </a:rPr>
              <a:t>30.06.2019</a:t>
            </a:r>
            <a:endParaRPr lang="ru-RU" altLang="ru-RU" sz="1200" dirty="0">
              <a:latin typeface="PF Din Text Cond Pro Light"/>
            </a:endParaRPr>
          </a:p>
        </p:txBody>
      </p:sp>
      <p:graphicFrame>
        <p:nvGraphicFramePr>
          <p:cNvPr id="6" name="Объект 3"/>
          <p:cNvGraphicFramePr>
            <a:graphicFrameLocks/>
          </p:cNvGraphicFramePr>
          <p:nvPr>
            <p:extLst>
              <p:ext uri="{D42A27DB-BD31-4B8C-83A1-F6EECF244321}">
                <p14:modId xmlns:p14="http://schemas.microsoft.com/office/powerpoint/2010/main" val="1682297758"/>
              </p:ext>
            </p:extLst>
          </p:nvPr>
        </p:nvGraphicFramePr>
        <p:xfrm>
          <a:off x="170822" y="1398953"/>
          <a:ext cx="8739518" cy="5001185"/>
        </p:xfrm>
        <a:graphic>
          <a:graphicData uri="http://schemas.openxmlformats.org/drawingml/2006/table">
            <a:tbl>
              <a:tblPr/>
              <a:tblGrid>
                <a:gridCol w="1316547">
                  <a:extLst>
                    <a:ext uri="{9D8B030D-6E8A-4147-A177-3AD203B41FA5}">
                      <a16:colId xmlns:a16="http://schemas.microsoft.com/office/drawing/2014/main" val="20000"/>
                    </a:ext>
                  </a:extLst>
                </a:gridCol>
                <a:gridCol w="628098">
                  <a:extLst>
                    <a:ext uri="{9D8B030D-6E8A-4147-A177-3AD203B41FA5}">
                      <a16:colId xmlns:a16="http://schemas.microsoft.com/office/drawing/2014/main" val="20001"/>
                    </a:ext>
                  </a:extLst>
                </a:gridCol>
                <a:gridCol w="941330">
                  <a:extLst>
                    <a:ext uri="{9D8B030D-6E8A-4147-A177-3AD203B41FA5}">
                      <a16:colId xmlns:a16="http://schemas.microsoft.com/office/drawing/2014/main" val="20002"/>
                    </a:ext>
                  </a:extLst>
                </a:gridCol>
                <a:gridCol w="1433763">
                  <a:extLst>
                    <a:ext uri="{9D8B030D-6E8A-4147-A177-3AD203B41FA5}">
                      <a16:colId xmlns:a16="http://schemas.microsoft.com/office/drawing/2014/main" val="20003"/>
                    </a:ext>
                  </a:extLst>
                </a:gridCol>
                <a:gridCol w="1675728">
                  <a:extLst>
                    <a:ext uri="{9D8B030D-6E8A-4147-A177-3AD203B41FA5}">
                      <a16:colId xmlns:a16="http://schemas.microsoft.com/office/drawing/2014/main" val="20004"/>
                    </a:ext>
                  </a:extLst>
                </a:gridCol>
                <a:gridCol w="1367132">
                  <a:extLst>
                    <a:ext uri="{9D8B030D-6E8A-4147-A177-3AD203B41FA5}">
                      <a16:colId xmlns:a16="http://schemas.microsoft.com/office/drawing/2014/main" val="20005"/>
                    </a:ext>
                  </a:extLst>
                </a:gridCol>
                <a:gridCol w="1376920">
                  <a:extLst>
                    <a:ext uri="{9D8B030D-6E8A-4147-A177-3AD203B41FA5}">
                      <a16:colId xmlns:a16="http://schemas.microsoft.com/office/drawing/2014/main" val="20006"/>
                    </a:ext>
                  </a:extLst>
                </a:gridCol>
              </a:tblGrid>
              <a:tr h="448923">
                <a:tc>
                  <a:txBody>
                    <a:bodyPr/>
                    <a:lstStyle/>
                    <a:p>
                      <a:pPr algn="ctr" rtl="0" fontAlgn="ctr"/>
                      <a:r>
                        <a:rPr lang="ru-RU" sz="900" b="1" i="0" u="none" strike="noStrike" dirty="0">
                          <a:solidFill>
                            <a:srgbClr val="FFFFFF"/>
                          </a:solidFill>
                          <a:effectLst/>
                          <a:latin typeface="PF Din Text Cond Pro Light"/>
                        </a:rPr>
                        <a:t>Показатель</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Ед. изм.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Всего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«Астраханьэнерго»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«Волгоградэнерго»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«Калмэнерго»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algn="ctr" rtl="0" fontAlgn="ctr"/>
                      <a:r>
                        <a:rPr lang="ru-RU" sz="900" b="1" i="0" u="none" strike="noStrike" dirty="0">
                          <a:solidFill>
                            <a:srgbClr val="FFFFFF"/>
                          </a:solidFill>
                          <a:effectLst/>
                          <a:latin typeface="PF Din Text Cond Pro Light"/>
                        </a:rPr>
                        <a:t>Филиал </a:t>
                      </a:r>
                      <a:r>
                        <a:rPr lang="ru-RU" sz="900" b="1" i="0" u="none" strike="noStrike" dirty="0" smtClean="0">
                          <a:solidFill>
                            <a:srgbClr val="FFFFFF"/>
                          </a:solidFill>
                          <a:effectLst/>
                          <a:latin typeface="PF Din Text Cond Pro Light"/>
                        </a:rPr>
                        <a:t>ПАО </a:t>
                      </a:r>
                      <a:r>
                        <a:rPr lang="ru-RU" sz="900" b="1" i="0" u="none" strike="noStrike" dirty="0">
                          <a:solidFill>
                            <a:srgbClr val="FFFFFF"/>
                          </a:solidFill>
                          <a:effectLst/>
                          <a:latin typeface="PF Din Text Cond Pro Light"/>
                        </a:rPr>
                        <a:t>«МРСК Юга» - «Ростовэнерго»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208551">
                <a:tc rowSpan="2">
                  <a:txBody>
                    <a:bodyPr/>
                    <a:lstStyle/>
                    <a:p>
                      <a:pPr marL="0" marR="0" indent="0" algn="l"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chemeClr val="bg1"/>
                          </a:solidFill>
                          <a:effectLst/>
                          <a:uFillTx/>
                          <a:latin typeface="PF Din Text Cond Pro Light"/>
                          <a:ea typeface="+mn-ea"/>
                          <a:cs typeface="+mn-cs"/>
                          <a:sym typeface="Calibri"/>
                        </a:rPr>
                        <a:t> Количество </a:t>
                      </a:r>
                    </a:p>
                    <a:p>
                      <a:pPr marL="0" marR="0" indent="0" algn="l"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chemeClr val="bg1"/>
                          </a:solidFill>
                          <a:effectLst/>
                          <a:uFillTx/>
                          <a:latin typeface="PF Din Text Cond Pro Light"/>
                          <a:ea typeface="+mn-ea"/>
                          <a:cs typeface="+mn-cs"/>
                          <a:sym typeface="Calibri"/>
                        </a:rPr>
                        <a:t>и </a:t>
                      </a:r>
                      <a:r>
                        <a:rPr lang="ru-RU" sz="900" b="1" i="0" u="none" strike="noStrike" cap="none" spc="0" baseline="0" dirty="0">
                          <a:ln>
                            <a:noFill/>
                          </a:ln>
                          <a:solidFill>
                            <a:schemeClr val="bg1"/>
                          </a:solidFill>
                          <a:effectLst/>
                          <a:uFillTx/>
                          <a:latin typeface="PF Din Text Cond Pro Light"/>
                          <a:ea typeface="+mn-ea"/>
                          <a:cs typeface="+mn-cs"/>
                          <a:sym typeface="Calibri"/>
                        </a:rPr>
                        <a:t>мощность </a:t>
                      </a:r>
                      <a:r>
                        <a:rPr lang="ru-RU" sz="900" b="1" i="0" u="none" strike="noStrike" cap="none" spc="0" baseline="0" dirty="0" smtClean="0">
                          <a:ln>
                            <a:noFill/>
                          </a:ln>
                          <a:solidFill>
                            <a:schemeClr val="bg1"/>
                          </a:solidFill>
                          <a:effectLst/>
                          <a:uFillTx/>
                          <a:latin typeface="PF Din Text Cond Pro Light"/>
                          <a:ea typeface="+mn-ea"/>
                          <a:cs typeface="+mn-cs"/>
                          <a:sym typeface="Calibri"/>
                        </a:rPr>
                        <a:t>ПС</a:t>
                      </a:r>
                    </a:p>
                    <a:p>
                      <a:pPr marL="0" marR="0" indent="0" algn="l"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chemeClr val="bg1"/>
                          </a:solidFill>
                          <a:effectLst/>
                          <a:uFillTx/>
                          <a:latin typeface="PF Din Text Cond Pro Light"/>
                          <a:ea typeface="+mn-ea"/>
                          <a:cs typeface="+mn-cs"/>
                          <a:sym typeface="Calibri"/>
                        </a:rPr>
                        <a:t> 35-220 </a:t>
                      </a:r>
                      <a:r>
                        <a:rPr lang="ru-RU" sz="900" b="1" i="0" u="none" strike="noStrike" cap="none" spc="0" baseline="0" dirty="0">
                          <a:ln>
                            <a:noFill/>
                          </a:ln>
                          <a:solidFill>
                            <a:schemeClr val="bg1"/>
                          </a:solidFill>
                          <a:effectLst/>
                          <a:uFillTx/>
                          <a:latin typeface="PF Din Text Cond Pro Light"/>
                          <a:ea typeface="+mn-ea"/>
                          <a:cs typeface="+mn-cs"/>
                          <a:sym typeface="Calibri"/>
                        </a:rPr>
                        <a:t>кВ, всего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шт.</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1 213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394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567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1"/>
                  </a:ext>
                </a:extLst>
              </a:tr>
              <a:tr h="198505">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18 </a:t>
                      </a:r>
                      <a:r>
                        <a:rPr lang="ru-RU" sz="900" b="1" i="0" u="none" strike="noStrike" cap="none" spc="0" baseline="0" dirty="0" smtClean="0">
                          <a:ln>
                            <a:noFill/>
                          </a:ln>
                          <a:solidFill>
                            <a:schemeClr val="bg1"/>
                          </a:solidFill>
                          <a:effectLst/>
                          <a:uFillTx/>
                          <a:latin typeface="PF Din Text Cond Pro Light"/>
                          <a:ea typeface="+mn-ea"/>
                          <a:cs typeface="+mn-cs"/>
                          <a:sym typeface="Calibri"/>
                        </a:rPr>
                        <a:t>723,2</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2 </a:t>
                      </a:r>
                      <a:r>
                        <a:rPr lang="ru-RU" sz="900" b="1" i="0" u="none" strike="noStrike" cap="none" spc="0" baseline="0" dirty="0" smtClean="0">
                          <a:ln>
                            <a:noFill/>
                          </a:ln>
                          <a:solidFill>
                            <a:schemeClr val="bg1"/>
                          </a:solidFill>
                          <a:effectLst/>
                          <a:uFillTx/>
                          <a:latin typeface="PF Din Text Cond Pro Light"/>
                          <a:ea typeface="+mn-ea"/>
                          <a:cs typeface="+mn-cs"/>
                          <a:sym typeface="Calibri"/>
                        </a:rPr>
                        <a:t>148,1</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6 </a:t>
                      </a:r>
                      <a:r>
                        <a:rPr lang="ru-RU" sz="900" b="1" i="0" u="none" strike="noStrike" cap="none" spc="0" baseline="0" dirty="0" smtClean="0">
                          <a:ln>
                            <a:noFill/>
                          </a:ln>
                          <a:solidFill>
                            <a:schemeClr val="bg1"/>
                          </a:solidFill>
                          <a:effectLst/>
                          <a:uFillTx/>
                          <a:latin typeface="PF Din Text Cond Pro Light"/>
                          <a:ea typeface="+mn-ea"/>
                          <a:cs typeface="+mn-cs"/>
                          <a:sym typeface="Calibri"/>
                        </a:rPr>
                        <a:t>527,8</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 </a:t>
                      </a:r>
                      <a:r>
                        <a:rPr lang="ru-RU" sz="900" b="1" i="0" u="none" strike="noStrike" cap="none" spc="0" baseline="0" dirty="0" smtClean="0">
                          <a:ln>
                            <a:noFill/>
                          </a:ln>
                          <a:solidFill>
                            <a:schemeClr val="bg1"/>
                          </a:solidFill>
                          <a:effectLst/>
                          <a:uFillTx/>
                          <a:latin typeface="PF Din Text Cond Pro Light"/>
                          <a:ea typeface="+mn-ea"/>
                          <a:cs typeface="+mn-cs"/>
                          <a:sym typeface="Calibri"/>
                        </a:rPr>
                        <a:t>257,9</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8 </a:t>
                      </a:r>
                      <a:r>
                        <a:rPr lang="ru-RU" sz="900" b="1" i="0" u="none" strike="noStrike" cap="none" spc="0" baseline="0" dirty="0" smtClean="0">
                          <a:ln>
                            <a:noFill/>
                          </a:ln>
                          <a:solidFill>
                            <a:schemeClr val="bg1"/>
                          </a:solidFill>
                          <a:effectLst/>
                          <a:uFillTx/>
                          <a:latin typeface="PF Din Text Cond Pro Light"/>
                          <a:ea typeface="+mn-ea"/>
                          <a:cs typeface="+mn-cs"/>
                          <a:sym typeface="Calibri"/>
                        </a:rPr>
                        <a:t>789,4</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198505">
                <a:tc rowSpan="2">
                  <a:txBody>
                    <a:bodyPr/>
                    <a:lstStyle/>
                    <a:p>
                      <a:pPr algn="l" rtl="0" fontAlgn="ctr"/>
                      <a:r>
                        <a:rPr lang="ru-RU" sz="900" b="0" i="0" u="none" strike="noStrike" baseline="0" dirty="0" smtClean="0">
                          <a:solidFill>
                            <a:srgbClr val="000000"/>
                          </a:solidFill>
                          <a:effectLst/>
                          <a:latin typeface="PF Din Text Cond Pro Light"/>
                        </a:rPr>
                        <a:t>  </a:t>
                      </a:r>
                      <a:r>
                        <a:rPr lang="ru-RU" sz="900" b="0" i="0" u="none" strike="noStrike" dirty="0" smtClean="0">
                          <a:solidFill>
                            <a:srgbClr val="000000"/>
                          </a:solidFill>
                          <a:effectLst/>
                          <a:latin typeface="PF Din Text Cond Pro Light"/>
                        </a:rPr>
                        <a:t>в </a:t>
                      </a:r>
                      <a:r>
                        <a:rPr lang="ru-RU" sz="900" b="0" i="0" u="none" strike="noStrike" dirty="0" err="1">
                          <a:solidFill>
                            <a:srgbClr val="000000"/>
                          </a:solidFill>
                          <a:effectLst/>
                          <a:latin typeface="PF Din Text Cond Pro Light"/>
                        </a:rPr>
                        <a:t>т.ч</a:t>
                      </a:r>
                      <a:r>
                        <a:rPr lang="ru-RU" sz="900" b="0" i="0" u="none" strike="noStrike" dirty="0">
                          <a:solidFill>
                            <a:srgbClr val="000000"/>
                          </a:solidFill>
                          <a:effectLst/>
                          <a:latin typeface="PF Din Text Cond Pro Light"/>
                        </a:rPr>
                        <a:t>. ПС 220 </a:t>
                      </a:r>
                      <a:r>
                        <a:rPr lang="ru-RU" sz="900" b="0" i="0" u="none" strike="noStrike" dirty="0" err="1">
                          <a:solidFill>
                            <a:srgbClr val="000000"/>
                          </a:solidFill>
                          <a:effectLst/>
                          <a:latin typeface="PF Din Text Cond Pro Light"/>
                        </a:rPr>
                        <a:t>кВ</a:t>
                      </a:r>
                      <a:endParaRPr lang="ru-RU" sz="900" b="0" i="0" u="none" strike="noStrike" dirty="0">
                        <a:solidFill>
                          <a:srgbClr val="000000"/>
                        </a:solidFill>
                        <a:effectLst/>
                        <a:latin typeface="PF Din Text Cond Pro Light"/>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шт.</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1538">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p>
                      <a:pPr algn="ctr" rtl="0" fontAlgn="ctr"/>
                      <a:r>
                        <a:rPr lang="ru-RU" sz="900" b="0" i="0" u="none" strike="noStrike" dirty="0">
                          <a:solidFill>
                            <a:srgbClr val="000000"/>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516,5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126,0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390,5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7911">
                <a:tc rowSpan="2">
                  <a:txBody>
                    <a:bodyPr/>
                    <a:lstStyle/>
                    <a:p>
                      <a:pPr algn="l" rtl="0" fontAlgn="ctr"/>
                      <a:r>
                        <a:rPr lang="ru-RU" sz="900" b="0" i="0" u="none" strike="noStrike" dirty="0">
                          <a:solidFill>
                            <a:srgbClr val="000000"/>
                          </a:solidFill>
                          <a:effectLst/>
                          <a:latin typeface="PF Din Text Cond Pro Light"/>
                        </a:rPr>
                        <a:t>ПС 110 </a:t>
                      </a:r>
                      <a:r>
                        <a:rPr lang="ru-RU" sz="900" b="0" i="0" u="none" strike="noStrike" dirty="0" err="1">
                          <a:solidFill>
                            <a:srgbClr val="000000"/>
                          </a:solidFill>
                          <a:effectLst/>
                          <a:latin typeface="PF Din Text Cond Pro Light"/>
                        </a:rPr>
                        <a:t>кВ</a:t>
                      </a:r>
                      <a:endParaRPr lang="ru-RU" sz="900" b="0" i="0" u="none" strike="noStrike" dirty="0">
                        <a:solidFill>
                          <a:srgbClr val="000000"/>
                        </a:solidFill>
                        <a:effectLst/>
                        <a:latin typeface="PF Din Text Cond Pro Light"/>
                      </a:endParaRPr>
                    </a:p>
                  </a:txBody>
                  <a:tcPr marL="85726" marR="9525" marT="9526" marB="0" anchor="ctr">
                    <a:lnL w="12700" cmpd="sng">
                      <a:noFill/>
                      <a:prstDash val="solid"/>
                    </a:lnL>
                    <a:lnR w="12700" cmpd="sng">
                      <a:noFill/>
                      <a:prstDash val="soli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5"/>
                    </a:solidFill>
                  </a:tcPr>
                </a:tc>
                <a:tc>
                  <a:txBody>
                    <a:bodyPr/>
                    <a:lstStyle/>
                    <a:p>
                      <a:pPr algn="ctr" rtl="0" fontAlgn="ctr"/>
                      <a:r>
                        <a:rPr lang="ru-RU" sz="900" b="0" i="0" u="none" strike="noStrike" dirty="0">
                          <a:solidFill>
                            <a:srgbClr val="000000"/>
                          </a:solidFill>
                          <a:effectLst/>
                          <a:latin typeface="PF Din Text Cond Pro Light"/>
                        </a:rPr>
                        <a:t>шт.</a:t>
                      </a:r>
                    </a:p>
                  </a:txBody>
                  <a:tcPr marL="9525" marR="9525" marT="9526"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638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90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258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242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5"/>
                  </a:ext>
                </a:extLst>
              </a:tr>
              <a:tr h="152441">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14 </a:t>
                      </a:r>
                      <a:r>
                        <a:rPr lang="ru-RU" sz="900" b="0" i="0" u="none" strike="noStrike" dirty="0" smtClean="0">
                          <a:solidFill>
                            <a:srgbClr val="000000"/>
                          </a:solidFill>
                          <a:effectLst/>
                          <a:latin typeface="PF Din Text Cond Pro Light"/>
                        </a:rPr>
                        <a:t>941,9</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1 </a:t>
                      </a:r>
                      <a:r>
                        <a:rPr lang="ru-RU" sz="900" b="0" i="0" u="none" strike="noStrike" dirty="0" smtClean="0">
                          <a:solidFill>
                            <a:srgbClr val="000000"/>
                          </a:solidFill>
                          <a:effectLst/>
                          <a:latin typeface="PF Din Text Cond Pro Light"/>
                        </a:rPr>
                        <a:t>794,2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5 </a:t>
                      </a:r>
                      <a:r>
                        <a:rPr lang="ru-RU" sz="900" b="0" i="0" u="none" strike="noStrike" dirty="0" smtClean="0">
                          <a:solidFill>
                            <a:srgbClr val="000000"/>
                          </a:solidFill>
                          <a:effectLst/>
                          <a:latin typeface="PF Din Text Cond Pro Light"/>
                        </a:rPr>
                        <a:t>614,3</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smtClean="0">
                          <a:solidFill>
                            <a:srgbClr val="000000"/>
                          </a:solidFill>
                          <a:effectLst/>
                          <a:latin typeface="PF Din Text Cond Pro Light"/>
                        </a:rPr>
                        <a:t>663,5</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0" i="0" u="none" strike="noStrike" dirty="0">
                          <a:solidFill>
                            <a:srgbClr val="000000"/>
                          </a:solidFill>
                          <a:effectLst/>
                          <a:latin typeface="PF Din Text Cond Pro Light"/>
                        </a:rPr>
                        <a:t>6 </a:t>
                      </a:r>
                      <a:r>
                        <a:rPr lang="ru-RU" sz="900" b="0" i="0" u="none" strike="noStrike" dirty="0" smtClean="0">
                          <a:solidFill>
                            <a:srgbClr val="000000"/>
                          </a:solidFill>
                          <a:effectLst/>
                          <a:latin typeface="PF Din Text Cond Pro Light"/>
                        </a:rPr>
                        <a:t>869,9</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6"/>
                  </a:ext>
                </a:extLst>
              </a:tr>
              <a:tr h="140162">
                <a:tc rowSpan="2">
                  <a:txBody>
                    <a:bodyPr/>
                    <a:lstStyle/>
                    <a:p>
                      <a:pPr algn="l" rtl="0" fontAlgn="ctr"/>
                      <a:r>
                        <a:rPr lang="ru-RU" sz="900" b="0" i="0" u="none" strike="noStrike" dirty="0">
                          <a:solidFill>
                            <a:srgbClr val="000000"/>
                          </a:solidFill>
                          <a:effectLst/>
                          <a:latin typeface="PF Din Text Cond Pro Light"/>
                        </a:rPr>
                        <a:t>ПС 35 </a:t>
                      </a:r>
                      <a:r>
                        <a:rPr lang="ru-RU" sz="900" b="0" i="0" u="none" strike="noStrike" dirty="0" err="1">
                          <a:solidFill>
                            <a:srgbClr val="000000"/>
                          </a:solidFill>
                          <a:effectLst/>
                          <a:latin typeface="PF Din Text Cond Pro Light"/>
                        </a:rPr>
                        <a:t>кВ</a:t>
                      </a:r>
                      <a:endParaRPr lang="ru-RU" sz="900" b="0" i="0" u="none" strike="noStrike" dirty="0">
                        <a:solidFill>
                          <a:srgbClr val="000000"/>
                        </a:solidFill>
                        <a:effectLst/>
                        <a:latin typeface="PF Din Text Cond Pro Light"/>
                      </a:endParaRPr>
                    </a:p>
                  </a:txBody>
                  <a:tcPr marL="85726" marR="9525" marT="9526"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rtl="0" fontAlgn="ctr"/>
                      <a:r>
                        <a:rPr lang="ru-RU" sz="900" b="0" i="0" u="none" strike="noStrike" dirty="0">
                          <a:solidFill>
                            <a:srgbClr val="000000"/>
                          </a:solidFill>
                          <a:effectLst/>
                          <a:latin typeface="PF Din Text Cond Pro Light"/>
                        </a:rPr>
                        <a:t>шт.</a:t>
                      </a:r>
                    </a:p>
                  </a:txBody>
                  <a:tcPr marL="9525" marR="9525" marT="9526"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571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134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1857">
                <a:tc vMerge="1">
                  <a:txBody>
                    <a:bodyPr/>
                    <a:lstStyle/>
                    <a:p>
                      <a:endParaRPr lang="ru-RU"/>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algn="ctr" rtl="0" fontAlgn="ctr"/>
                      <a:r>
                        <a:rPr lang="ru-RU" sz="900" b="0" i="0" u="none" strike="noStrike" dirty="0">
                          <a:solidFill>
                            <a:srgbClr val="000000"/>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 </a:t>
                      </a:r>
                      <a:r>
                        <a:rPr lang="ru-RU" sz="900" b="0" i="0" u="none" strike="noStrike" dirty="0" smtClean="0">
                          <a:solidFill>
                            <a:srgbClr val="000000"/>
                          </a:solidFill>
                          <a:effectLst/>
                          <a:latin typeface="PF Din Text Cond Pro Light"/>
                          <a:cs typeface="Times New Roman" panose="02020603050405020304" pitchFamily="18" charset="0"/>
                        </a:rPr>
                        <a:t>264,8</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353,9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a:solidFill>
                            <a:srgbClr val="000000"/>
                          </a:solidFill>
                          <a:effectLst/>
                          <a:latin typeface="PF Din Text Cond Pro Light"/>
                          <a:cs typeface="Times New Roman" panose="02020603050405020304" pitchFamily="18" charset="0"/>
                        </a:rPr>
                        <a:t>787,5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203,9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cs typeface="Times New Roman" panose="02020603050405020304" pitchFamily="18" charset="0"/>
                        </a:rPr>
                        <a:t>1 </a:t>
                      </a:r>
                      <a:r>
                        <a:rPr lang="ru-RU" sz="900" b="0" i="0" u="none" strike="noStrike" dirty="0" smtClean="0">
                          <a:solidFill>
                            <a:srgbClr val="000000"/>
                          </a:solidFill>
                          <a:effectLst/>
                          <a:latin typeface="PF Din Text Cond Pro Light"/>
                          <a:cs typeface="Times New Roman" panose="02020603050405020304" pitchFamily="18" charset="0"/>
                        </a:rPr>
                        <a:t>919,5</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0167">
                <a:tc>
                  <a:txBody>
                    <a:bodyPr/>
                    <a:lstStyle/>
                    <a:p>
                      <a:pPr algn="l" rtl="0" fontAlgn="ctr"/>
                      <a:r>
                        <a:rPr lang="ru-RU" sz="900" b="1" i="0" u="none" strike="noStrike" cap="none" spc="0" baseline="0" dirty="0" smtClean="0">
                          <a:ln>
                            <a:noFill/>
                          </a:ln>
                          <a:solidFill>
                            <a:schemeClr val="bg1"/>
                          </a:solidFill>
                          <a:effectLst/>
                          <a:uFillTx/>
                          <a:latin typeface="PF Din Text Cond Pro Light"/>
                          <a:ea typeface="+mn-ea"/>
                          <a:cs typeface="+mn-cs"/>
                          <a:sym typeface="Calibri"/>
                        </a:rPr>
                        <a:t>Протяженность</a:t>
                      </a:r>
                      <a:r>
                        <a:rPr lang="ru-RU" sz="900" b="1" i="0" u="none" strike="noStrike" dirty="0" smtClean="0">
                          <a:solidFill>
                            <a:schemeClr val="bg1"/>
                          </a:solidFill>
                          <a:effectLst/>
                          <a:latin typeface="PF Din Text Cond Pro Light"/>
                        </a:rPr>
                        <a:t> </a:t>
                      </a:r>
                      <a:r>
                        <a:rPr lang="ru-RU" sz="900" b="1" i="0" u="none" strike="noStrike" dirty="0">
                          <a:solidFill>
                            <a:schemeClr val="bg1"/>
                          </a:solidFill>
                          <a:effectLst/>
                          <a:latin typeface="PF Din Text Cond Pro Light"/>
                        </a:rPr>
                        <a:t>ВЛ, всего</a:t>
                      </a:r>
                    </a:p>
                  </a:txBody>
                  <a:tcPr marL="9525" marR="9525" marT="9526"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км</a:t>
                      </a:r>
                    </a:p>
                  </a:txBody>
                  <a:tcPr marL="9525" marR="9525" marT="9526" marB="0" anchor="ctr">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155 </a:t>
                      </a:r>
                      <a:r>
                        <a:rPr lang="ru-RU" sz="900" b="1" i="0" u="none" strike="noStrike" cap="none" spc="0" baseline="0" dirty="0" smtClean="0">
                          <a:ln>
                            <a:noFill/>
                          </a:ln>
                          <a:solidFill>
                            <a:schemeClr val="bg1"/>
                          </a:solidFill>
                          <a:effectLst/>
                          <a:uFillTx/>
                          <a:latin typeface="PF Din Text Cond Pro Light"/>
                          <a:ea typeface="+mn-ea"/>
                          <a:cs typeface="+mn-cs"/>
                          <a:sym typeface="Calibri"/>
                        </a:rPr>
                        <a:t>898,0</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19 </a:t>
                      </a:r>
                      <a:r>
                        <a:rPr lang="ru-RU" sz="900" b="1" i="0" u="none" strike="noStrike" cap="none" spc="0" baseline="0" dirty="0" smtClean="0">
                          <a:ln>
                            <a:noFill/>
                          </a:ln>
                          <a:solidFill>
                            <a:schemeClr val="bg1"/>
                          </a:solidFill>
                          <a:effectLst/>
                          <a:uFillTx/>
                          <a:latin typeface="PF Din Text Cond Pro Light"/>
                          <a:ea typeface="+mn-ea"/>
                          <a:cs typeface="+mn-cs"/>
                          <a:sym typeface="Calibri"/>
                        </a:rPr>
                        <a:t>767,94</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44 </a:t>
                      </a:r>
                      <a:r>
                        <a:rPr lang="ru-RU" sz="900" b="1" i="0" u="none" strike="noStrike" cap="none" spc="0" baseline="0" dirty="0" smtClean="0">
                          <a:ln>
                            <a:noFill/>
                          </a:ln>
                          <a:solidFill>
                            <a:schemeClr val="bg1"/>
                          </a:solidFill>
                          <a:effectLst/>
                          <a:uFillTx/>
                          <a:latin typeface="PF Din Text Cond Pro Light"/>
                          <a:ea typeface="+mn-ea"/>
                          <a:cs typeface="+mn-cs"/>
                          <a:sym typeface="Calibri"/>
                        </a:rPr>
                        <a:t>624,70</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chemeClr val="bg1"/>
                          </a:solidFill>
                          <a:effectLst/>
                          <a:uFillTx/>
                          <a:latin typeface="PF Din Text Cond Pro Light"/>
                          <a:ea typeface="+mn-ea"/>
                          <a:cs typeface="+mn-cs"/>
                          <a:sym typeface="Calibri"/>
                        </a:rPr>
                        <a:t>20 </a:t>
                      </a:r>
                      <a:r>
                        <a:rPr lang="ru-RU" sz="900" b="1" i="0" u="none" strike="noStrike" cap="none" spc="0" baseline="0" dirty="0" smtClean="0">
                          <a:ln>
                            <a:noFill/>
                          </a:ln>
                          <a:solidFill>
                            <a:schemeClr val="bg1"/>
                          </a:solidFill>
                          <a:effectLst/>
                          <a:uFillTx/>
                          <a:latin typeface="PF Din Text Cond Pro Light"/>
                          <a:ea typeface="+mn-ea"/>
                          <a:cs typeface="+mn-cs"/>
                          <a:sym typeface="Calibri"/>
                        </a:rPr>
                        <a:t>310,25</a:t>
                      </a:r>
                      <a:endParaRPr lang="ru-RU" sz="900" b="1" i="0" u="none" strike="noStrike" cap="none" spc="0" baseline="0" dirty="0">
                        <a:ln>
                          <a:noFill/>
                        </a:ln>
                        <a:solidFill>
                          <a:schemeClr val="bg1"/>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71 </a:t>
                      </a:r>
                      <a:r>
                        <a:rPr lang="ru-RU" sz="900" b="1" i="0" u="none" strike="noStrike" dirty="0" smtClean="0">
                          <a:solidFill>
                            <a:schemeClr val="bg1"/>
                          </a:solidFill>
                          <a:effectLst/>
                          <a:latin typeface="PF Din Text Cond Pro Light"/>
                        </a:rPr>
                        <a:t>195,10</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304654">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rgbClr val="000000"/>
                          </a:solidFill>
                          <a:effectLst/>
                          <a:uFillTx/>
                          <a:latin typeface="PF Din Text Cond Pro Light"/>
                          <a:ea typeface="+mn-ea"/>
                          <a:cs typeface="+mn-cs"/>
                          <a:sym typeface="Calibri"/>
                        </a:rPr>
                        <a:t>  Протяженность </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smtClean="0">
                          <a:ln>
                            <a:noFill/>
                          </a:ln>
                          <a:solidFill>
                            <a:srgbClr val="000000"/>
                          </a:solidFill>
                          <a:effectLst/>
                          <a:uFillTx/>
                          <a:latin typeface="PF Din Text Cond Pro Light"/>
                          <a:ea typeface="+mn-ea"/>
                          <a:cs typeface="+mn-cs"/>
                          <a:sym typeface="Calibri"/>
                        </a:rPr>
                        <a:t>  ВЛ </a:t>
                      </a:r>
                      <a:r>
                        <a:rPr lang="ru-RU" sz="900" b="1" i="0" u="none" strike="noStrike" cap="none" spc="0" baseline="0" dirty="0">
                          <a:ln>
                            <a:noFill/>
                          </a:ln>
                          <a:solidFill>
                            <a:srgbClr val="000000"/>
                          </a:solidFill>
                          <a:effectLst/>
                          <a:uFillTx/>
                          <a:latin typeface="PF Din Text Cond Pro Light"/>
                          <a:ea typeface="+mn-ea"/>
                          <a:cs typeface="+mn-cs"/>
                          <a:sym typeface="Calibri"/>
                        </a:rPr>
                        <a:t>35-220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mpd="sng">
                      <a:noFill/>
                      <a:prstDash val="soli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27 </a:t>
                      </a:r>
                      <a:r>
                        <a:rPr lang="ru-RU" sz="900" b="1" i="0" u="none" strike="noStrike" cap="none" spc="0" baseline="0" dirty="0" smtClean="0">
                          <a:ln>
                            <a:noFill/>
                          </a:ln>
                          <a:solidFill>
                            <a:srgbClr val="000000"/>
                          </a:solidFill>
                          <a:effectLst/>
                          <a:uFillTx/>
                          <a:latin typeface="PF Din Text Cond Pro Light"/>
                          <a:ea typeface="+mn-ea"/>
                          <a:cs typeface="+mn-cs"/>
                          <a:sym typeface="Calibri"/>
                        </a:rPr>
                        <a:t>767,5</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3 </a:t>
                      </a:r>
                      <a:r>
                        <a:rPr lang="ru-RU" sz="900" b="1" i="0" u="none" strike="noStrike" cap="none" spc="0" baseline="0" dirty="0" smtClean="0">
                          <a:ln>
                            <a:noFill/>
                          </a:ln>
                          <a:solidFill>
                            <a:srgbClr val="000000"/>
                          </a:solidFill>
                          <a:effectLst/>
                          <a:uFillTx/>
                          <a:latin typeface="PF Din Text Cond Pro Light"/>
                          <a:ea typeface="+mn-ea"/>
                          <a:cs typeface="+mn-cs"/>
                          <a:sym typeface="Calibri"/>
                        </a:rPr>
                        <a:t>033,50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8 </a:t>
                      </a:r>
                      <a:r>
                        <a:rPr lang="ru-RU" sz="900" b="1" i="0" u="none" strike="noStrike" cap="none" spc="0" baseline="0" dirty="0" smtClean="0">
                          <a:ln>
                            <a:noFill/>
                          </a:ln>
                          <a:solidFill>
                            <a:srgbClr val="000000"/>
                          </a:solidFill>
                          <a:effectLst/>
                          <a:uFillTx/>
                          <a:latin typeface="PF Din Text Cond Pro Light"/>
                          <a:ea typeface="+mn-ea"/>
                          <a:cs typeface="+mn-cs"/>
                          <a:sym typeface="Calibri"/>
                        </a:rPr>
                        <a:t>838,80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4 </a:t>
                      </a:r>
                      <a:r>
                        <a:rPr lang="ru-RU" sz="900" b="1" i="0" u="none" strike="noStrike" cap="none" spc="0" baseline="0" dirty="0" smtClean="0">
                          <a:ln>
                            <a:noFill/>
                          </a:ln>
                          <a:solidFill>
                            <a:srgbClr val="000000"/>
                          </a:solidFill>
                          <a:effectLst/>
                          <a:uFillTx/>
                          <a:latin typeface="PF Din Text Cond Pro Light"/>
                          <a:ea typeface="+mn-ea"/>
                          <a:cs typeface="+mn-cs"/>
                          <a:sym typeface="Calibri"/>
                        </a:rPr>
                        <a:t>329,10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11 </a:t>
                      </a:r>
                      <a:r>
                        <a:rPr lang="ru-RU" sz="900" b="1" i="0" u="none" strike="noStrike" cap="none" spc="0" baseline="0" dirty="0" smtClean="0">
                          <a:ln>
                            <a:noFill/>
                          </a:ln>
                          <a:solidFill>
                            <a:srgbClr val="000000"/>
                          </a:solidFill>
                          <a:effectLst/>
                          <a:uFillTx/>
                          <a:latin typeface="PF Din Text Cond Pro Light"/>
                          <a:ea typeface="+mn-ea"/>
                          <a:cs typeface="+mn-cs"/>
                          <a:sym typeface="Calibri"/>
                        </a:rPr>
                        <a:t>566,10</a:t>
                      </a:r>
                      <a:endParaRPr lang="ru-RU" sz="900" b="1" i="0" u="none" strike="noStrike" cap="none" spc="0" baseline="0" dirty="0">
                        <a:ln>
                          <a:noFill/>
                        </a:ln>
                        <a:solidFill>
                          <a:srgbClr val="000000"/>
                        </a:solidFill>
                        <a:effectLst/>
                        <a:uFillTx/>
                        <a:latin typeface="PF Din Text Cond Pro Light"/>
                        <a:ea typeface="+mn-ea"/>
                        <a:cs typeface="+mn-cs"/>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0"/>
                  </a:ext>
                </a:extLst>
              </a:tr>
              <a:tr h="182295">
                <a:tc>
                  <a:txBody>
                    <a:bodyPr/>
                    <a:lstStyle/>
                    <a:p>
                      <a:pPr algn="l" rtl="0" fontAlgn="ctr"/>
                      <a:r>
                        <a:rPr lang="ru-RU" sz="900" b="0" i="0" u="none" strike="noStrike" dirty="0" smtClean="0">
                          <a:solidFill>
                            <a:schemeClr val="tx1"/>
                          </a:solidFill>
                          <a:effectLst/>
                          <a:latin typeface="PF Din Text Cond Pro Light"/>
                        </a:rPr>
                        <a:t>   в </a:t>
                      </a:r>
                      <a:r>
                        <a:rPr lang="ru-RU" sz="900" b="0" i="0" u="none" strike="noStrike" dirty="0" err="1">
                          <a:solidFill>
                            <a:schemeClr val="tx1"/>
                          </a:solidFill>
                          <a:effectLst/>
                          <a:latin typeface="PF Din Text Cond Pro Light"/>
                        </a:rPr>
                        <a:t>т.ч</a:t>
                      </a:r>
                      <a:r>
                        <a:rPr lang="ru-RU" sz="900" b="0" i="0" u="none" strike="noStrike" dirty="0">
                          <a:solidFill>
                            <a:schemeClr val="tx1"/>
                          </a:solidFill>
                          <a:effectLst/>
                          <a:latin typeface="PF Din Text Cond Pro Light"/>
                        </a:rPr>
                        <a:t>. ВЛ 220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chemeClr val="tx1"/>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386,2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141,0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245,2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98505">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ВЛ 110 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indent="0" algn="ctr" defTabSz="914400" rtl="0" fontAlgn="ctr" latinLnBrk="0">
                        <a:lnSpc>
                          <a:spcPct val="100000"/>
                        </a:lnSpc>
                        <a:spcBef>
                          <a:spcPts val="0"/>
                        </a:spcBef>
                        <a:spcAft>
                          <a:spcPts val="0"/>
                        </a:spcAft>
                        <a:buClrTx/>
                        <a:buSzTx/>
                        <a:buFontTx/>
                        <a:buNone/>
                        <a:tabLst/>
                      </a:pPr>
                      <a:r>
                        <a:rPr lang="ru-RU" sz="900" b="1" i="0" u="none" strike="noStrike" cap="none" spc="0" baseline="0" dirty="0">
                          <a:ln>
                            <a:noFill/>
                          </a:ln>
                          <a:solidFill>
                            <a:srgbClr val="000000"/>
                          </a:solidFill>
                          <a:effectLst/>
                          <a:uFillTx/>
                          <a:latin typeface="PF Din Text Cond Pro Light"/>
                          <a:ea typeface="+mn-ea"/>
                          <a:cs typeface="+mn-cs"/>
                          <a:sym typeface="Calibri"/>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15 </a:t>
                      </a:r>
                      <a:r>
                        <a:rPr lang="ru-RU" sz="900" b="1" i="0" u="none" strike="noStrike" dirty="0" smtClean="0">
                          <a:solidFill>
                            <a:srgbClr val="000000"/>
                          </a:solidFill>
                          <a:effectLst/>
                          <a:latin typeface="PF Din Text Cond Pro Light"/>
                        </a:rPr>
                        <a:t>753,9</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2 </a:t>
                      </a:r>
                      <a:r>
                        <a:rPr lang="ru-RU" sz="900" b="1" i="0" u="none" strike="noStrike" dirty="0" smtClean="0">
                          <a:solidFill>
                            <a:srgbClr val="000000"/>
                          </a:solidFill>
                          <a:effectLst/>
                          <a:latin typeface="PF Din Text Cond Pro Light"/>
                        </a:rPr>
                        <a:t>379,5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5 </a:t>
                      </a:r>
                      <a:r>
                        <a:rPr lang="ru-RU" sz="900" b="1" i="0" u="none" strike="noStrike" dirty="0" smtClean="0">
                          <a:solidFill>
                            <a:srgbClr val="000000"/>
                          </a:solidFill>
                          <a:effectLst/>
                          <a:latin typeface="PF Din Text Cond Pro Light"/>
                        </a:rPr>
                        <a:t>919,2</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2 </a:t>
                      </a:r>
                      <a:r>
                        <a:rPr lang="ru-RU" sz="900" b="1" i="0" u="none" strike="noStrike" dirty="0" smtClean="0">
                          <a:solidFill>
                            <a:srgbClr val="000000"/>
                          </a:solidFill>
                          <a:effectLst/>
                          <a:latin typeface="PF Din Text Cond Pro Light"/>
                        </a:rPr>
                        <a:t>075,2</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5 </a:t>
                      </a:r>
                      <a:r>
                        <a:rPr lang="ru-RU" sz="900" b="1" i="0" u="none" strike="noStrike" dirty="0" smtClean="0">
                          <a:solidFill>
                            <a:srgbClr val="000000"/>
                          </a:solidFill>
                          <a:effectLst/>
                          <a:latin typeface="PF Din Text Cond Pro Light"/>
                        </a:rPr>
                        <a:t>380,0</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2"/>
                  </a:ext>
                </a:extLst>
              </a:tr>
              <a:tr h="224736">
                <a:tc>
                  <a:txBody>
                    <a:bodyPr/>
                    <a:lstStyle/>
                    <a:p>
                      <a:pPr algn="l" rtl="0" fontAlgn="ctr"/>
                      <a:r>
                        <a:rPr lang="ru-RU" sz="900" b="0" i="0" u="none" strike="noStrike" dirty="0">
                          <a:solidFill>
                            <a:srgbClr val="000000"/>
                          </a:solidFill>
                          <a:effectLst/>
                          <a:latin typeface="PF Din Text Cond Pro Light"/>
                        </a:rPr>
                        <a:t>ВЛ 35 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11 </a:t>
                      </a:r>
                      <a:r>
                        <a:rPr lang="ru-RU" sz="900" b="0" i="0" u="none" strike="noStrike" dirty="0" smtClean="0">
                          <a:solidFill>
                            <a:srgbClr val="000000"/>
                          </a:solidFill>
                          <a:effectLst/>
                          <a:latin typeface="PF Din Text Cond Pro Light"/>
                        </a:rPr>
                        <a:t>627,4</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smtClean="0">
                          <a:solidFill>
                            <a:srgbClr val="000000"/>
                          </a:solidFill>
                          <a:effectLst/>
                          <a:latin typeface="PF Din Text Cond Pro Light"/>
                        </a:rPr>
                        <a:t>654,0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 </a:t>
                      </a:r>
                      <a:r>
                        <a:rPr lang="ru-RU" sz="900" b="0" i="0" u="none" strike="noStrike" dirty="0" smtClean="0">
                          <a:solidFill>
                            <a:srgbClr val="000000"/>
                          </a:solidFill>
                          <a:effectLst/>
                          <a:latin typeface="PF Din Text Cond Pro Light"/>
                        </a:rPr>
                        <a:t>778,6</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 </a:t>
                      </a:r>
                      <a:r>
                        <a:rPr lang="ru-RU" sz="900" b="0" i="0" u="none" strike="noStrike" dirty="0" smtClean="0">
                          <a:solidFill>
                            <a:srgbClr val="000000"/>
                          </a:solidFill>
                          <a:effectLst/>
                          <a:latin typeface="PF Din Text Cond Pro Light"/>
                        </a:rPr>
                        <a:t>008,7</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6 </a:t>
                      </a:r>
                      <a:r>
                        <a:rPr lang="ru-RU" sz="900" b="0" i="0" u="none" strike="noStrike" dirty="0" smtClean="0">
                          <a:solidFill>
                            <a:srgbClr val="000000"/>
                          </a:solidFill>
                          <a:effectLst/>
                          <a:latin typeface="PF Din Text Cond Pro Light"/>
                        </a:rPr>
                        <a:t>186,1</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0167">
                <a:tc>
                  <a:txBody>
                    <a:bodyPr/>
                    <a:lstStyle/>
                    <a:p>
                      <a:pPr algn="l" rtl="0" fontAlgn="ctr"/>
                      <a:r>
                        <a:rPr lang="ru-RU" sz="900" b="1" i="0" u="none" strike="noStrike" dirty="0" smtClean="0">
                          <a:solidFill>
                            <a:srgbClr val="000000"/>
                          </a:solidFill>
                          <a:effectLst/>
                          <a:latin typeface="PF Din Text Cond Pro Light"/>
                        </a:rPr>
                        <a:t>  Протяженность </a:t>
                      </a:r>
                      <a:endParaRPr lang="ru-RU" sz="900" b="1" i="0" u="none" strike="noStrike" dirty="0">
                        <a:solidFill>
                          <a:srgbClr val="000000"/>
                        </a:solidFill>
                        <a:effectLst/>
                        <a:latin typeface="PF Din Text Cond Pro Light"/>
                      </a:endParaRPr>
                    </a:p>
                    <a:p>
                      <a:pPr algn="l" rtl="0" fontAlgn="ctr"/>
                      <a:r>
                        <a:rPr lang="ru-RU" sz="900" b="1" i="0" u="none" strike="noStrike" dirty="0" smtClean="0">
                          <a:solidFill>
                            <a:srgbClr val="000000"/>
                          </a:solidFill>
                          <a:effectLst/>
                          <a:latin typeface="PF Din Text Cond Pro Light"/>
                        </a:rPr>
                        <a:t>  ВЛ </a:t>
                      </a:r>
                      <a:r>
                        <a:rPr lang="ru-RU" sz="900" b="1" i="0" u="none" strike="noStrike" dirty="0">
                          <a:solidFill>
                            <a:srgbClr val="000000"/>
                          </a:solidFill>
                          <a:effectLst/>
                          <a:latin typeface="PF Din Text Cond Pro Light"/>
                        </a:rPr>
                        <a:t>0,38-10 </a:t>
                      </a:r>
                      <a:r>
                        <a:rPr lang="ru-RU" sz="900" b="1" i="0" u="none" strike="noStrike" dirty="0" err="1" smtClean="0">
                          <a:solidFill>
                            <a:srgbClr val="000000"/>
                          </a:solidFill>
                          <a:effectLst/>
                          <a:latin typeface="PF Din Text Cond Pro Light"/>
                        </a:rPr>
                        <a:t>Кв</a:t>
                      </a:r>
                      <a:endParaRPr lang="ru-RU" sz="900" b="1" i="0" u="none" strike="noStrike" dirty="0">
                        <a:solidFill>
                          <a:srgbClr val="000000"/>
                        </a:solidFill>
                        <a:effectLst/>
                        <a:latin typeface="PF Din Text Cond Pro Light"/>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rtl="0" fontAlgn="ctr"/>
                      <a:r>
                        <a:rPr lang="ru-RU" sz="900" b="1"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128 </a:t>
                      </a:r>
                      <a:r>
                        <a:rPr lang="ru-RU" sz="900" b="1" i="0" u="none" strike="noStrike" dirty="0" smtClean="0">
                          <a:solidFill>
                            <a:srgbClr val="000000"/>
                          </a:solidFill>
                          <a:effectLst/>
                          <a:latin typeface="PF Din Text Cond Pro Light"/>
                        </a:rPr>
                        <a:t>130,5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16 </a:t>
                      </a:r>
                      <a:r>
                        <a:rPr lang="ru-RU" sz="900" b="1" i="0" u="none" strike="noStrike" dirty="0" smtClean="0">
                          <a:solidFill>
                            <a:srgbClr val="000000"/>
                          </a:solidFill>
                          <a:effectLst/>
                          <a:latin typeface="PF Din Text Cond Pro Light"/>
                        </a:rPr>
                        <a:t>734,45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35 </a:t>
                      </a:r>
                      <a:r>
                        <a:rPr lang="ru-RU" sz="900" b="1" i="0" u="none" strike="noStrike" dirty="0" smtClean="0">
                          <a:solidFill>
                            <a:srgbClr val="000000"/>
                          </a:solidFill>
                          <a:effectLst/>
                          <a:latin typeface="PF Din Text Cond Pro Light"/>
                        </a:rPr>
                        <a:t>785,90</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15 </a:t>
                      </a:r>
                      <a:r>
                        <a:rPr lang="ru-RU" sz="900" b="1" i="0" u="none" strike="noStrike" dirty="0" smtClean="0">
                          <a:solidFill>
                            <a:srgbClr val="000000"/>
                          </a:solidFill>
                          <a:effectLst/>
                          <a:latin typeface="PF Din Text Cond Pro Light"/>
                        </a:rPr>
                        <a:t>981,15</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ctr"/>
                      <a:r>
                        <a:rPr lang="ru-RU" sz="900" b="1" i="0" u="none" strike="noStrike" dirty="0">
                          <a:solidFill>
                            <a:srgbClr val="000000"/>
                          </a:solidFill>
                          <a:effectLst/>
                          <a:latin typeface="PF Din Text Cond Pro Light"/>
                        </a:rPr>
                        <a:t>59 </a:t>
                      </a:r>
                      <a:r>
                        <a:rPr lang="ru-RU" sz="900" b="1" i="0" u="none" strike="noStrike" dirty="0" smtClean="0">
                          <a:solidFill>
                            <a:srgbClr val="000000"/>
                          </a:solidFill>
                          <a:effectLst/>
                          <a:latin typeface="PF Din Text Cond Pro Light"/>
                        </a:rPr>
                        <a:t>629,00</a:t>
                      </a:r>
                      <a:endParaRPr lang="ru-RU" sz="900" b="1"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4"/>
                  </a:ext>
                </a:extLst>
              </a:tr>
              <a:tr h="152441">
                <a:tc>
                  <a:txBody>
                    <a:bodyPr/>
                    <a:lstStyle/>
                    <a:p>
                      <a:pPr algn="l" rtl="0" fontAlgn="ctr"/>
                      <a:r>
                        <a:rPr lang="ru-RU" sz="900" b="0" i="0" u="none" strike="noStrike" dirty="0">
                          <a:solidFill>
                            <a:srgbClr val="000000"/>
                          </a:solidFill>
                          <a:effectLst/>
                          <a:latin typeface="PF Din Text Cond Pro Light"/>
                        </a:rPr>
                        <a:t>в </a:t>
                      </a:r>
                      <a:r>
                        <a:rPr lang="ru-RU" sz="900" b="0" i="0" u="none" strike="noStrike" dirty="0" err="1">
                          <a:solidFill>
                            <a:srgbClr val="000000"/>
                          </a:solidFill>
                          <a:effectLst/>
                          <a:latin typeface="PF Din Text Cond Pro Light"/>
                        </a:rPr>
                        <a:t>т.ч</a:t>
                      </a:r>
                      <a:r>
                        <a:rPr lang="ru-RU" sz="900" b="0" i="0" u="none" strike="noStrike" dirty="0">
                          <a:solidFill>
                            <a:srgbClr val="000000"/>
                          </a:solidFill>
                          <a:effectLst/>
                          <a:latin typeface="PF Din Text Cond Pro Light"/>
                        </a:rPr>
                        <a:t>. ВЛ </a:t>
                      </a:r>
                      <a:r>
                        <a:rPr lang="ru-RU" sz="900" b="0" i="0" u="none" strike="noStrike" dirty="0" smtClean="0">
                          <a:solidFill>
                            <a:srgbClr val="000000"/>
                          </a:solidFill>
                          <a:effectLst/>
                          <a:latin typeface="PF Din Text Cond Pro Light"/>
                        </a:rPr>
                        <a:t>6-10 </a:t>
                      </a:r>
                      <a:r>
                        <a:rPr lang="ru-RU" sz="900" b="0" i="0" u="none" strike="noStrike" dirty="0">
                          <a:solidFill>
                            <a:srgbClr val="000000"/>
                          </a:solidFill>
                          <a:effectLst/>
                          <a:latin typeface="PF Din Text Cond Pro Light"/>
                        </a:rPr>
                        <a:t>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75 </a:t>
                      </a:r>
                      <a:r>
                        <a:rPr lang="ru-RU" sz="900" b="0" i="0" u="none" strike="noStrike" dirty="0" smtClean="0">
                          <a:solidFill>
                            <a:srgbClr val="000000"/>
                          </a:solidFill>
                          <a:effectLst/>
                          <a:latin typeface="PF Din Text Cond Pro Light"/>
                        </a:rPr>
                        <a:t>746,2</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10 </a:t>
                      </a:r>
                      <a:r>
                        <a:rPr lang="ru-RU" sz="900" b="0" i="0" u="none" strike="noStrike" dirty="0" smtClean="0">
                          <a:solidFill>
                            <a:srgbClr val="000000"/>
                          </a:solidFill>
                          <a:effectLst/>
                          <a:latin typeface="PF Din Text Cond Pro Light"/>
                        </a:rPr>
                        <a:t>401,25</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21 </a:t>
                      </a:r>
                      <a:r>
                        <a:rPr lang="ru-RU" sz="900" b="0" i="0" u="none" strike="noStrike" dirty="0" smtClean="0">
                          <a:solidFill>
                            <a:srgbClr val="000000"/>
                          </a:solidFill>
                          <a:effectLst/>
                          <a:latin typeface="PF Din Text Cond Pro Light"/>
                        </a:rPr>
                        <a:t>957,80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12 </a:t>
                      </a:r>
                      <a:r>
                        <a:rPr lang="ru-RU" sz="900" b="0" i="0" u="none" strike="noStrike" dirty="0" smtClean="0">
                          <a:solidFill>
                            <a:srgbClr val="000000"/>
                          </a:solidFill>
                          <a:effectLst/>
                          <a:latin typeface="PF Din Text Cond Pro Light"/>
                        </a:rPr>
                        <a:t>342,18</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31 </a:t>
                      </a:r>
                      <a:r>
                        <a:rPr lang="ru-RU" sz="900" b="0" i="0" u="none" strike="noStrike" dirty="0" smtClean="0">
                          <a:solidFill>
                            <a:srgbClr val="000000"/>
                          </a:solidFill>
                          <a:effectLst/>
                          <a:latin typeface="PF Din Text Cond Pro Light"/>
                        </a:rPr>
                        <a:t>045,00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89758">
                <a:tc>
                  <a:txBody>
                    <a:bodyPr/>
                    <a:lstStyle/>
                    <a:p>
                      <a:pPr algn="l" rtl="0" fontAlgn="ctr"/>
                      <a:r>
                        <a:rPr lang="ru-RU" sz="900" b="0" i="0" u="none" strike="noStrike" dirty="0">
                          <a:solidFill>
                            <a:srgbClr val="000000"/>
                          </a:solidFill>
                          <a:effectLst/>
                          <a:latin typeface="PF Din Text Cond Pro Light"/>
                        </a:rPr>
                        <a:t>ВЛ 0,38 кВ</a:t>
                      </a:r>
                    </a:p>
                  </a:txBody>
                  <a:tcPr marL="85726"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52 </a:t>
                      </a:r>
                      <a:r>
                        <a:rPr lang="ru-RU" sz="900" b="0" i="0" u="none" strike="noStrike" dirty="0" smtClean="0">
                          <a:solidFill>
                            <a:srgbClr val="000000"/>
                          </a:solidFill>
                          <a:effectLst/>
                          <a:latin typeface="PF Din Text Cond Pro Light"/>
                        </a:rPr>
                        <a:t>384,3</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6 </a:t>
                      </a:r>
                      <a:r>
                        <a:rPr lang="ru-RU" sz="900" b="0" i="0" u="none" strike="noStrike" dirty="0" smtClean="0">
                          <a:solidFill>
                            <a:srgbClr val="000000"/>
                          </a:solidFill>
                          <a:effectLst/>
                          <a:latin typeface="PF Din Text Cond Pro Light"/>
                        </a:rPr>
                        <a:t>333,19</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13 </a:t>
                      </a:r>
                      <a:r>
                        <a:rPr lang="ru-RU" sz="900" b="0" i="0" u="none" strike="noStrike" dirty="0" smtClean="0">
                          <a:solidFill>
                            <a:srgbClr val="000000"/>
                          </a:solidFill>
                          <a:effectLst/>
                          <a:latin typeface="PF Din Text Cond Pro Light"/>
                        </a:rPr>
                        <a:t>828,10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3 </a:t>
                      </a:r>
                      <a:r>
                        <a:rPr lang="ru-RU" sz="900" b="0" i="0" u="none" strike="noStrike" dirty="0" smtClean="0">
                          <a:solidFill>
                            <a:srgbClr val="000000"/>
                          </a:solidFill>
                          <a:effectLst/>
                          <a:latin typeface="PF Din Text Cond Pro Light"/>
                        </a:rPr>
                        <a:t>638,97</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fontAlgn="ctr"/>
                      <a:r>
                        <a:rPr lang="ru-RU" sz="900" b="0" i="0" u="none" strike="noStrike" dirty="0">
                          <a:solidFill>
                            <a:srgbClr val="000000"/>
                          </a:solidFill>
                          <a:effectLst/>
                          <a:latin typeface="PF Din Text Cond Pro Light"/>
                        </a:rPr>
                        <a:t>28 </a:t>
                      </a:r>
                      <a:r>
                        <a:rPr lang="ru-RU" sz="900" b="0" i="0" u="none" strike="noStrike" dirty="0" smtClean="0">
                          <a:solidFill>
                            <a:srgbClr val="000000"/>
                          </a:solidFill>
                          <a:effectLst/>
                          <a:latin typeface="PF Din Text Cond Pro Light"/>
                        </a:rPr>
                        <a:t>584,00</a:t>
                      </a:r>
                      <a:endParaRPr lang="ru-RU" sz="900" b="0" i="0" u="none" strike="noStrike" dirty="0">
                        <a:solidFill>
                          <a:srgbClr val="000000"/>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7411">
                <a:tc>
                  <a:txBody>
                    <a:bodyPr/>
                    <a:lstStyle/>
                    <a:p>
                      <a:pPr algn="l" rtl="0" fontAlgn="ctr"/>
                      <a:r>
                        <a:rPr lang="ru-RU" sz="900" b="1" i="0" u="none" strike="noStrike" dirty="0" smtClean="0">
                          <a:solidFill>
                            <a:schemeClr val="bg1"/>
                          </a:solidFill>
                          <a:effectLst/>
                          <a:latin typeface="PF Din Text Cond Pro Light"/>
                        </a:rPr>
                        <a:t>  КЛ</a:t>
                      </a:r>
                      <a:r>
                        <a:rPr lang="ru-RU" sz="900" b="1" i="0" u="none" strike="noStrike" dirty="0">
                          <a:solidFill>
                            <a:schemeClr val="bg1"/>
                          </a:solidFill>
                          <a:effectLst/>
                          <a:latin typeface="PF Din Text Cond Pro Light"/>
                        </a:rPr>
                        <a:t>, всего</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rtl="0" fontAlgn="ctr"/>
                      <a:r>
                        <a:rPr lang="ru-RU" sz="900" b="1" i="0" u="none" strike="noStrike" dirty="0">
                          <a:solidFill>
                            <a:schemeClr val="bg1"/>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2 </a:t>
                      </a:r>
                      <a:r>
                        <a:rPr lang="ru-RU" sz="900" b="1" i="0" u="none" strike="noStrike" dirty="0" smtClean="0">
                          <a:solidFill>
                            <a:schemeClr val="bg1"/>
                          </a:solidFill>
                          <a:effectLst/>
                          <a:latin typeface="PF Din Text Cond Pro Light"/>
                        </a:rPr>
                        <a:t>577,1</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355,3</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443,0</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201,3</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577,4</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7"/>
                  </a:ext>
                </a:extLst>
              </a:tr>
              <a:tr h="165876">
                <a:tc>
                  <a:txBody>
                    <a:bodyPr/>
                    <a:lstStyle/>
                    <a:p>
                      <a:pPr algn="l" rtl="0" fontAlgn="ctr"/>
                      <a:r>
                        <a:rPr lang="ru-RU" sz="900" b="0" i="0" u="none" strike="noStrike" dirty="0" smtClean="0">
                          <a:solidFill>
                            <a:srgbClr val="000000"/>
                          </a:solidFill>
                          <a:effectLst/>
                          <a:latin typeface="PF Din Text Cond Pro Light"/>
                        </a:rPr>
                        <a:t>  в </a:t>
                      </a:r>
                      <a:r>
                        <a:rPr lang="ru-RU" sz="900" b="0" i="0" u="none" strike="noStrike" dirty="0" err="1">
                          <a:solidFill>
                            <a:srgbClr val="000000"/>
                          </a:solidFill>
                          <a:effectLst/>
                          <a:latin typeface="PF Din Text Cond Pro Light"/>
                        </a:rPr>
                        <a:t>т.ч</a:t>
                      </a:r>
                      <a:r>
                        <a:rPr lang="ru-RU" sz="900" b="0" i="0" u="none" strike="noStrike" dirty="0">
                          <a:solidFill>
                            <a:srgbClr val="000000"/>
                          </a:solidFill>
                          <a:effectLst/>
                          <a:latin typeface="PF Din Text Cond Pro Light"/>
                        </a:rPr>
                        <a:t>. КЛ 110-35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smtClean="0">
                          <a:solidFill>
                            <a:srgbClr val="000000"/>
                          </a:solidFill>
                          <a:effectLst/>
                          <a:latin typeface="PF Din Text Cond Pro Light"/>
                          <a:cs typeface="Times New Roman" panose="02020603050405020304" pitchFamily="18" charset="0"/>
                        </a:rPr>
                        <a:t>84,8</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smtClean="0">
                          <a:solidFill>
                            <a:srgbClr val="000000"/>
                          </a:solidFill>
                          <a:effectLst/>
                          <a:latin typeface="PF Din Text Cond Pro Light"/>
                          <a:cs typeface="Times New Roman" panose="02020603050405020304" pitchFamily="18" charset="0"/>
                        </a:rPr>
                        <a:t>11,13</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a:solidFill>
                            <a:srgbClr val="000000"/>
                          </a:solidFill>
                          <a:effectLst/>
                          <a:latin typeface="PF Din Text Cond Pro Light"/>
                          <a:cs typeface="Times New Roman" panose="02020603050405020304" pitchFamily="18" charset="0"/>
                        </a:rPr>
                        <a:t>0</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ru-RU" sz="900" b="0" i="0" u="none" strike="noStrike" dirty="0" smtClean="0">
                          <a:solidFill>
                            <a:srgbClr val="000000"/>
                          </a:solidFill>
                          <a:effectLst/>
                          <a:latin typeface="PF Din Text Cond Pro Light"/>
                          <a:cs typeface="Times New Roman" panose="02020603050405020304" pitchFamily="18" charset="0"/>
                        </a:rPr>
                        <a:t>73,7</a:t>
                      </a:r>
                      <a:endParaRPr lang="ru-RU" sz="900" b="0" i="0" u="none" strike="noStrike" dirty="0">
                        <a:solidFill>
                          <a:srgbClr val="000000"/>
                        </a:solidFill>
                        <a:effectLst/>
                        <a:latin typeface="PF Din Text Cond Pro Light"/>
                        <a:cs typeface="Times New Roman" panose="02020603050405020304" pitchFamily="18" charset="0"/>
                      </a:endParaRP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22260">
                <a:tc>
                  <a:txBody>
                    <a:bodyPr/>
                    <a:lstStyle/>
                    <a:p>
                      <a:pPr algn="l" rtl="0" fontAlgn="ctr"/>
                      <a:r>
                        <a:rPr lang="ru-RU" sz="900" b="0" i="0" u="none" strike="noStrike" dirty="0" smtClean="0">
                          <a:solidFill>
                            <a:schemeClr val="tx1"/>
                          </a:solidFill>
                          <a:effectLst/>
                          <a:latin typeface="PF Din Text Cond Pro Light"/>
                        </a:rPr>
                        <a:t>  КЛ </a:t>
                      </a:r>
                      <a:r>
                        <a:rPr lang="ru-RU" sz="900" b="0" i="0" u="none" strike="noStrike" dirty="0">
                          <a:solidFill>
                            <a:schemeClr val="tx1"/>
                          </a:solidFill>
                          <a:effectLst/>
                          <a:latin typeface="PF Din Text Cond Pro Light"/>
                        </a:rPr>
                        <a:t>10-0,38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rtl="0" fontAlgn="ctr"/>
                      <a:r>
                        <a:rPr lang="ru-RU" sz="900" b="0" i="0" u="none" strike="noStrike" dirty="0">
                          <a:solidFill>
                            <a:schemeClr val="tx1"/>
                          </a:solidFill>
                          <a:effectLst/>
                          <a:latin typeface="PF Din Text Cond Pro Light"/>
                        </a:rPr>
                        <a:t>км</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a:solidFill>
                            <a:schemeClr val="tx1"/>
                          </a:solidFill>
                          <a:effectLst/>
                          <a:latin typeface="PF Din Text Cond Pro Light"/>
                          <a:cs typeface="Times New Roman" panose="02020603050405020304" pitchFamily="18" charset="0"/>
                        </a:rPr>
                        <a:t>2 </a:t>
                      </a:r>
                      <a:r>
                        <a:rPr lang="ru-RU" sz="900" b="0" i="0" u="none" strike="noStrike" dirty="0" smtClean="0">
                          <a:solidFill>
                            <a:schemeClr val="tx1"/>
                          </a:solidFill>
                          <a:effectLst/>
                          <a:latin typeface="PF Din Text Cond Pro Light"/>
                          <a:cs typeface="Times New Roman" panose="02020603050405020304" pitchFamily="18" charset="0"/>
                        </a:rPr>
                        <a:t>492,2</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a:solidFill>
                            <a:schemeClr val="tx1"/>
                          </a:solidFill>
                          <a:effectLst/>
                          <a:latin typeface="PF Din Text Cond Pro Light"/>
                          <a:cs typeface="Times New Roman" panose="02020603050405020304" pitchFamily="18" charset="0"/>
                        </a:rPr>
                        <a:t>1 </a:t>
                      </a:r>
                      <a:r>
                        <a:rPr lang="ru-RU" sz="900" b="0" i="0" u="none" strike="noStrike" dirty="0" smtClean="0">
                          <a:solidFill>
                            <a:schemeClr val="tx1"/>
                          </a:solidFill>
                          <a:effectLst/>
                          <a:latin typeface="PF Din Text Cond Pro Light"/>
                          <a:cs typeface="Times New Roman" panose="02020603050405020304" pitchFamily="18" charset="0"/>
                        </a:rPr>
                        <a:t>344,22</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smtClean="0">
                          <a:solidFill>
                            <a:schemeClr val="tx1"/>
                          </a:solidFill>
                          <a:effectLst/>
                          <a:latin typeface="PF Din Text Cond Pro Light"/>
                          <a:cs typeface="Times New Roman" panose="02020603050405020304" pitchFamily="18" charset="0"/>
                        </a:rPr>
                        <a:t>443,0</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smtClean="0">
                          <a:solidFill>
                            <a:schemeClr val="tx1"/>
                          </a:solidFill>
                          <a:effectLst/>
                          <a:latin typeface="PF Din Text Cond Pro Light"/>
                          <a:cs typeface="Times New Roman" panose="02020603050405020304" pitchFamily="18" charset="0"/>
                        </a:rPr>
                        <a:t>201,29</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algn="ctr" fontAlgn="b"/>
                      <a:r>
                        <a:rPr lang="ru-RU" sz="900" b="0" i="0" u="none" strike="noStrike" dirty="0" smtClean="0">
                          <a:solidFill>
                            <a:schemeClr val="tx1"/>
                          </a:solidFill>
                          <a:effectLst/>
                          <a:latin typeface="PF Din Text Cond Pro Light"/>
                          <a:cs typeface="Times New Roman" panose="02020603050405020304" pitchFamily="18" charset="0"/>
                        </a:rPr>
                        <a:t>503,72</a:t>
                      </a:r>
                      <a:endParaRPr lang="ru-RU" sz="900" b="0" i="0" u="none" strike="noStrike" dirty="0">
                        <a:solidFill>
                          <a:schemeClr val="tx1"/>
                        </a:solidFill>
                        <a:effectLst/>
                        <a:latin typeface="PF Din Text Cond Pro Light"/>
                        <a:cs typeface="Times New Roman" panose="02020603050405020304"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19"/>
                  </a:ext>
                </a:extLst>
              </a:tr>
              <a:tr h="273189">
                <a:tc rowSpan="2">
                  <a:txBody>
                    <a:bodyPr/>
                    <a:lstStyle/>
                    <a:p>
                      <a:pPr algn="l" rtl="0" fontAlgn="ctr"/>
                      <a:r>
                        <a:rPr lang="ru-RU" sz="900" b="1" i="0" u="none" strike="noStrike" dirty="0" smtClean="0">
                          <a:solidFill>
                            <a:schemeClr val="bg1"/>
                          </a:solidFill>
                          <a:effectLst/>
                          <a:latin typeface="PF Din Text Cond Pro Light"/>
                        </a:rPr>
                        <a:t>Количество </a:t>
                      </a:r>
                      <a:r>
                        <a:rPr lang="ru-RU" sz="900" b="1" i="0" u="none" strike="noStrike" dirty="0">
                          <a:solidFill>
                            <a:schemeClr val="bg1"/>
                          </a:solidFill>
                          <a:effectLst/>
                          <a:latin typeface="PF Din Text Cond Pro Light"/>
                        </a:rPr>
                        <a:t>и мощность ТП , РП 6,10/0,38 кВ</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rtl="0" fontAlgn="ctr"/>
                      <a:r>
                        <a:rPr lang="ru-RU" sz="900" b="1" i="0" u="none" strike="noStrike" dirty="0">
                          <a:solidFill>
                            <a:schemeClr val="bg1"/>
                          </a:solidFill>
                          <a:effectLst/>
                          <a:latin typeface="PF Din Text Cond Pro Light"/>
                        </a:rPr>
                        <a:t>шт.</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30 955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3 897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9 979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3 503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13 576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20"/>
                  </a:ext>
                </a:extLst>
              </a:tr>
              <a:tr h="323501">
                <a:tc vMerge="1">
                  <a:txBody>
                    <a:bodyPr/>
                    <a:lstStyle/>
                    <a:p>
                      <a:endParaRPr lang="ru-RU"/>
                    </a:p>
                  </a:txBody>
                  <a:tcPr/>
                </a:tc>
                <a:tc>
                  <a:txBody>
                    <a:bodyPr/>
                    <a:lstStyle/>
                    <a:p>
                      <a:pPr algn="ctr" rtl="0" fontAlgn="ctr"/>
                      <a:r>
                        <a:rPr lang="ru-RU" sz="900" b="1" i="0" u="none" strike="noStrike" dirty="0">
                          <a:solidFill>
                            <a:schemeClr val="bg1"/>
                          </a:solidFill>
                          <a:effectLst/>
                          <a:latin typeface="PF Din Text Cond Pro Light"/>
                        </a:rPr>
                        <a:t>МВА</a:t>
                      </a:r>
                    </a:p>
                  </a:txBody>
                  <a:tcPr marL="9525" marR="9525" marT="9526"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5 </a:t>
                      </a:r>
                      <a:r>
                        <a:rPr lang="ru-RU" sz="900" b="1" i="0" u="none" strike="noStrike" dirty="0" smtClean="0">
                          <a:solidFill>
                            <a:schemeClr val="bg1"/>
                          </a:solidFill>
                          <a:effectLst/>
                          <a:latin typeface="PF Din Text Cond Pro Light"/>
                        </a:rPr>
                        <a:t>323,5</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056,49</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872,04</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smtClean="0">
                          <a:solidFill>
                            <a:schemeClr val="bg1"/>
                          </a:solidFill>
                          <a:effectLst/>
                          <a:latin typeface="PF Din Text Cond Pro Light"/>
                        </a:rPr>
                        <a:t>399,76</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algn="ctr" fontAlgn="ctr"/>
                      <a:r>
                        <a:rPr lang="ru-RU" sz="900" b="1" i="0" u="none" strike="noStrike" dirty="0">
                          <a:solidFill>
                            <a:schemeClr val="bg1"/>
                          </a:solidFill>
                          <a:effectLst/>
                          <a:latin typeface="PF Din Text Cond Pro Light"/>
                        </a:rPr>
                        <a:t>1 </a:t>
                      </a:r>
                      <a:r>
                        <a:rPr lang="ru-RU" sz="900" b="1" i="0" u="none" strike="noStrike" dirty="0" smtClean="0">
                          <a:solidFill>
                            <a:schemeClr val="bg1"/>
                          </a:solidFill>
                          <a:effectLst/>
                          <a:latin typeface="PF Din Text Cond Pro Light"/>
                        </a:rPr>
                        <a:t>995,20</a:t>
                      </a:r>
                      <a:endParaRPr lang="ru-RU" sz="900" b="1" i="0" u="none" strike="noStrike" dirty="0">
                        <a:solidFill>
                          <a:schemeClr val="bg1"/>
                        </a:solidFill>
                        <a:effectLst/>
                        <a:latin typeface="PF Din Text Cond Pro Ligh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182143062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6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574926168"/>
              </p:ext>
            </p:extLst>
          </p:nvPr>
        </p:nvGraphicFramePr>
        <p:xfrm>
          <a:off x="401933" y="1215850"/>
          <a:ext cx="8497071" cy="5238417"/>
        </p:xfrm>
        <a:graphic>
          <a:graphicData uri="http://schemas.openxmlformats.org/drawingml/2006/table">
            <a:tbl>
              <a:tblPr firstRow="1" firstCol="1" bandRow="1"/>
              <a:tblGrid>
                <a:gridCol w="948373">
                  <a:extLst>
                    <a:ext uri="{9D8B030D-6E8A-4147-A177-3AD203B41FA5}">
                      <a16:colId xmlns:a16="http://schemas.microsoft.com/office/drawing/2014/main" val="20000"/>
                    </a:ext>
                  </a:extLst>
                </a:gridCol>
                <a:gridCol w="7548698">
                  <a:extLst>
                    <a:ext uri="{9D8B030D-6E8A-4147-A177-3AD203B41FA5}">
                      <a16:colId xmlns:a16="http://schemas.microsoft.com/office/drawing/2014/main" val="20001"/>
                    </a:ext>
                  </a:extLst>
                </a:gridCol>
              </a:tblGrid>
              <a:tr h="17847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dirty="0" smtClean="0">
                          <a:solidFill>
                            <a:schemeClr val="bg1"/>
                          </a:solidFill>
                          <a:effectLst/>
                          <a:latin typeface="PFDinTextCondPro-Light" panose="02000000000000000000" pitchFamily="2" charset="0"/>
                          <a:ea typeface="Times New Roman"/>
                          <a:cs typeface="Times New Roman"/>
                        </a:rPr>
                        <a:t>2019 ГОД</a:t>
                      </a:r>
                      <a:endParaRPr lang="ru-RU" sz="11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dirty="0" smtClean="0">
                          <a:solidFill>
                            <a:schemeClr val="bg1"/>
                          </a:solidFill>
                          <a:effectLst/>
                          <a:latin typeface="PFDinTextCondPro-Light" panose="02000000000000000000" pitchFamily="2" charset="0"/>
                          <a:ea typeface="Times New Roman"/>
                          <a:cs typeface="Times New Roman"/>
                        </a:rPr>
                        <a:t>Краткое описание события</a:t>
                      </a:r>
                      <a:endParaRPr lang="ru-RU" sz="11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864743">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9 января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МРСК Юга начала выплачивать стипендии студентам на целевом обучении.</a:t>
                      </a:r>
                    </a:p>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Первую корпоративную стипендию от ПАО «МРСК Юга» получили 26 студентов-</a:t>
                      </a:r>
                      <a:r>
                        <a:rPr lang="ru-RU" sz="1100" dirty="0" err="1">
                          <a:effectLst/>
                          <a:latin typeface="PF Din Text Comp Pro Medium"/>
                          <a:ea typeface="Calibri" panose="020F0502020204030204" pitchFamily="34" charset="0"/>
                          <a:cs typeface="Times New Roman" panose="02020603050405020304" pitchFamily="18" charset="0"/>
                        </a:rPr>
                        <a:t>целевиков</a:t>
                      </a:r>
                      <a:r>
                        <a:rPr lang="ru-RU" sz="1100" dirty="0">
                          <a:effectLst/>
                          <a:latin typeface="PF Din Text Comp Pro Medium"/>
                          <a:ea typeface="Calibri" panose="020F0502020204030204" pitchFamily="34" charset="0"/>
                          <a:cs typeface="Times New Roman" panose="02020603050405020304" pitchFamily="18" charset="0"/>
                        </a:rPr>
                        <a:t>, на «хорошо» и «отлично» сдавших летнюю сессию. Материальное поощрение в размере 5000 или 4000 рублей теперь ежемесячно будут получать отличники и хорошисты очной формы обучения, начиная со второго семестра первого курса и до окончания вуза.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1"/>
                  </a:ext>
                </a:extLst>
              </a:tr>
              <a:tr h="713917">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10 января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Директор астраханского филиала МРСК Юга </a:t>
                      </a:r>
                      <a:r>
                        <a:rPr lang="ru-RU" sz="1100" dirty="0" err="1">
                          <a:effectLst/>
                          <a:latin typeface="PF Din Text Comp Pro Medium"/>
                          <a:ea typeface="Calibri" panose="020F0502020204030204" pitchFamily="34" charset="0"/>
                          <a:cs typeface="Times New Roman" panose="02020603050405020304" pitchFamily="18" charset="0"/>
                        </a:rPr>
                        <a:t>Инвер</a:t>
                      </a:r>
                      <a:r>
                        <a:rPr lang="ru-RU" sz="1100" dirty="0">
                          <a:effectLst/>
                          <a:latin typeface="PF Din Text Comp Pro Medium"/>
                          <a:ea typeface="Calibri" panose="020F0502020204030204" pitchFamily="34" charset="0"/>
                          <a:cs typeface="Times New Roman" panose="02020603050405020304" pitchFamily="18" charset="0"/>
                        </a:rPr>
                        <a:t> </a:t>
                      </a:r>
                      <a:r>
                        <a:rPr lang="ru-RU" sz="1100" dirty="0" err="1">
                          <a:effectLst/>
                          <a:latin typeface="PF Din Text Comp Pro Medium"/>
                          <a:ea typeface="Calibri" panose="020F0502020204030204" pitchFamily="34" charset="0"/>
                          <a:cs typeface="Times New Roman" panose="02020603050405020304" pitchFamily="18" charset="0"/>
                        </a:rPr>
                        <a:t>Натхо</a:t>
                      </a:r>
                      <a:r>
                        <a:rPr lang="ru-RU" sz="1100" dirty="0">
                          <a:effectLst/>
                          <a:latin typeface="PF Din Text Comp Pro Medium"/>
                          <a:ea typeface="Calibri" panose="020F0502020204030204" pitchFamily="34" charset="0"/>
                          <a:cs typeface="Times New Roman" panose="02020603050405020304" pitchFamily="18" charset="0"/>
                        </a:rPr>
                        <a:t> удостоен высокой награды - медалью ордена «За заслуги перед Астраханской областью» за большой вклад в социально-экономическое развитие Астраханской области и успехи, достигнутые в многолетней и плодотворной профессиональной и общественной деятельности.</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55602">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16 января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Свыше 30 млн рублей направлено на реконструкцию электросетей Калмыкии в рамках </a:t>
                      </a:r>
                      <a:r>
                        <a:rPr lang="ru-RU" sz="1100" dirty="0" err="1">
                          <a:effectLst/>
                          <a:latin typeface="PF Din Text Comp Pro Medium"/>
                          <a:ea typeface="Calibri" panose="020F0502020204030204" pitchFamily="34" charset="0"/>
                          <a:cs typeface="Times New Roman" panose="02020603050405020304" pitchFamily="18" charset="0"/>
                        </a:rPr>
                        <a:t>инвестпрограммы</a:t>
                      </a:r>
                      <a:r>
                        <a:rPr lang="ru-RU" sz="1100" dirty="0">
                          <a:effectLst/>
                          <a:latin typeface="PF Din Text Comp Pro Medium"/>
                          <a:ea typeface="Calibri" panose="020F0502020204030204" pitchFamily="34" charset="0"/>
                          <a:cs typeface="Times New Roman" panose="02020603050405020304" pitchFamily="18" charset="0"/>
                        </a:rPr>
                        <a:t> МРСК Юга </a:t>
                      </a:r>
                      <a:r>
                        <a:rPr lang="ru-RU" sz="1100" dirty="0" smtClean="0">
                          <a:effectLst/>
                          <a:latin typeface="PF Din Text Comp Pro Medium"/>
                          <a:ea typeface="Calibri" panose="020F0502020204030204" pitchFamily="34" charset="0"/>
                          <a:cs typeface="Times New Roman" panose="02020603050405020304" pitchFamily="18" charset="0"/>
                        </a:rPr>
                        <a:t>2018г.</a:t>
                      </a:r>
                    </a:p>
                    <a:p>
                      <a:pPr algn="just">
                        <a:lnSpc>
                          <a:spcPct val="100000"/>
                        </a:lnSpc>
                        <a:spcAft>
                          <a:spcPts val="0"/>
                        </a:spcAft>
                      </a:pPr>
                      <a:r>
                        <a:rPr lang="ru-RU" sz="1100" dirty="0" smtClean="0">
                          <a:effectLst/>
                          <a:latin typeface="PF Din Text Comp Pro Medium"/>
                          <a:ea typeface="Calibri" panose="020F0502020204030204" pitchFamily="34" charset="0"/>
                          <a:cs typeface="Times New Roman" panose="02020603050405020304" pitchFamily="18" charset="0"/>
                        </a:rPr>
                        <a:t>В </a:t>
                      </a:r>
                      <a:r>
                        <a:rPr lang="ru-RU" sz="1100" dirty="0">
                          <a:effectLst/>
                          <a:latin typeface="PF Din Text Comp Pro Medium"/>
                          <a:ea typeface="Calibri" panose="020F0502020204030204" pitchFamily="34" charset="0"/>
                          <a:cs typeface="Times New Roman" panose="02020603050405020304" pitchFamily="18" charset="0"/>
                        </a:rPr>
                        <a:t>калмыцком филиале ПАО «МРСК Юга» завершен первый этап реконструкции воздушной линии (ВЛ) 110 </a:t>
                      </a:r>
                      <a:r>
                        <a:rPr lang="ru-RU" sz="1100" dirty="0" err="1">
                          <a:effectLst/>
                          <a:latin typeface="PF Din Text Comp Pro Medium"/>
                          <a:ea typeface="Calibri" panose="020F0502020204030204" pitchFamily="34" charset="0"/>
                          <a:cs typeface="Times New Roman" panose="02020603050405020304" pitchFamily="18" charset="0"/>
                        </a:rPr>
                        <a:t>кВ</a:t>
                      </a:r>
                      <a:r>
                        <a:rPr lang="ru-RU" sz="1100" dirty="0">
                          <a:effectLst/>
                          <a:latin typeface="PF Din Text Comp Pro Medium"/>
                          <a:ea typeface="Calibri" panose="020F0502020204030204" pitchFamily="34" charset="0"/>
                          <a:cs typeface="Times New Roman" panose="02020603050405020304" pitchFamily="18" charset="0"/>
                        </a:rPr>
                        <a:t> «Элиста Западная – Элиста Восточная с ВЛ 35 </a:t>
                      </a:r>
                      <a:r>
                        <a:rPr lang="ru-RU" sz="1100" dirty="0" err="1">
                          <a:effectLst/>
                          <a:latin typeface="PF Din Text Comp Pro Medium"/>
                          <a:ea typeface="Calibri" panose="020F0502020204030204" pitchFamily="34" charset="0"/>
                          <a:cs typeface="Times New Roman" panose="02020603050405020304" pitchFamily="18" charset="0"/>
                        </a:rPr>
                        <a:t>кВ</a:t>
                      </a:r>
                      <a:r>
                        <a:rPr lang="ru-RU" sz="1100" dirty="0">
                          <a:effectLst/>
                          <a:latin typeface="PF Din Text Comp Pro Medium"/>
                          <a:ea typeface="Calibri" panose="020F0502020204030204" pitchFamily="34" charset="0"/>
                          <a:cs typeface="Times New Roman" panose="02020603050405020304" pitchFamily="18" charset="0"/>
                        </a:rPr>
                        <a:t> </a:t>
                      </a: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Элиста-Западная</a:t>
                      </a:r>
                      <a:r>
                        <a:rPr lang="ru-RU" sz="1100" dirty="0">
                          <a:effectLst/>
                          <a:latin typeface="PF Din Text Comp Pro Medium"/>
                          <a:ea typeface="Calibri" panose="020F0502020204030204" pitchFamily="34" charset="0"/>
                          <a:cs typeface="Times New Roman" panose="02020603050405020304" pitchFamily="18" charset="0"/>
                        </a:rPr>
                        <a:t> - ЭПТФ с выносом из жилой зоны застройки г. Элиста».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535438">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4 февраля </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err="1">
                          <a:effectLst/>
                          <a:latin typeface="PF Din Text Comp Pro Medium"/>
                          <a:ea typeface="Calibri" panose="020F0502020204030204" pitchFamily="34" charset="0"/>
                          <a:cs typeface="Times New Roman" panose="02020603050405020304" pitchFamily="18" charset="0"/>
                        </a:rPr>
                        <a:t>Врио</a:t>
                      </a:r>
                      <a:r>
                        <a:rPr lang="ru-RU" sz="1100" dirty="0">
                          <a:effectLst/>
                          <a:latin typeface="PF Din Text Comp Pro Medium"/>
                          <a:ea typeface="Calibri" panose="020F0502020204030204" pitchFamily="34" charset="0"/>
                          <a:cs typeface="Times New Roman" panose="02020603050405020304" pitchFamily="18" charset="0"/>
                        </a:rPr>
                        <a:t> губернатора Астраханской области Сергей Морозов и генеральный директор МРСК Юга Борис </a:t>
                      </a:r>
                      <a:r>
                        <a:rPr lang="ru-RU" sz="1100" dirty="0" err="1">
                          <a:effectLst/>
                          <a:latin typeface="PF Din Text Comp Pro Medium"/>
                          <a:ea typeface="Calibri" panose="020F0502020204030204" pitchFamily="34" charset="0"/>
                          <a:cs typeface="Times New Roman" panose="02020603050405020304" pitchFamily="18" charset="0"/>
                        </a:rPr>
                        <a:t>Эбзеев</a:t>
                      </a:r>
                      <a:r>
                        <a:rPr lang="ru-RU" sz="1100" dirty="0">
                          <a:effectLst/>
                          <a:latin typeface="PF Din Text Comp Pro Medium"/>
                          <a:ea typeface="Calibri" panose="020F0502020204030204" pitchFamily="34" charset="0"/>
                          <a:cs typeface="Times New Roman" panose="02020603050405020304" pitchFamily="18" charset="0"/>
                        </a:rPr>
                        <a:t> обсудили планы модернизации и </a:t>
                      </a:r>
                      <a:r>
                        <a:rPr lang="ru-RU" sz="1100" dirty="0" err="1">
                          <a:effectLst/>
                          <a:latin typeface="PF Din Text Comp Pro Medium"/>
                          <a:ea typeface="Calibri" panose="020F0502020204030204" pitchFamily="34" charset="0"/>
                          <a:cs typeface="Times New Roman" panose="02020603050405020304" pitchFamily="18" charset="0"/>
                        </a:rPr>
                        <a:t>цифровизации</a:t>
                      </a:r>
                      <a:r>
                        <a:rPr lang="ru-RU" sz="1100" dirty="0">
                          <a:effectLst/>
                          <a:latin typeface="PF Din Text Comp Pro Medium"/>
                          <a:ea typeface="Calibri" panose="020F0502020204030204" pitchFamily="34" charset="0"/>
                          <a:cs typeface="Times New Roman" panose="02020603050405020304" pitchFamily="18" charset="0"/>
                        </a:rPr>
                        <a:t> электросетевого комплекса региона, вопросы взаимодействия по реализации проектов МРСК Юга. Также обсуждался вопрос долгосрочного тарифообразования. </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197842">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15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На Российском инвестиционном форуме в Сочи МРСК Юга подписала соглашение с ДГТУ.</a:t>
                      </a:r>
                    </a:p>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Данное соглашение о подготовке специалистов для реализации стратегической задачи по </a:t>
                      </a:r>
                      <a:r>
                        <a:rPr lang="ru-RU" sz="1100" dirty="0" err="1">
                          <a:effectLst/>
                          <a:latin typeface="PF Din Text Comp Pro Medium"/>
                          <a:ea typeface="Calibri" panose="020F0502020204030204" pitchFamily="34" charset="0"/>
                          <a:cs typeface="Times New Roman" panose="02020603050405020304" pitchFamily="18" charset="0"/>
                        </a:rPr>
                        <a:t>цифровизации</a:t>
                      </a:r>
                      <a:r>
                        <a:rPr lang="ru-RU" sz="1100" dirty="0">
                          <a:effectLst/>
                          <a:latin typeface="PF Din Text Comp Pro Medium"/>
                          <a:ea typeface="Calibri" panose="020F0502020204030204" pitchFamily="34" charset="0"/>
                          <a:cs typeface="Times New Roman" panose="02020603050405020304" pitchFamily="18" charset="0"/>
                        </a:rPr>
                        <a:t> энергетической отрасли.</a:t>
                      </a:r>
                    </a:p>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Также Борис </a:t>
                      </a:r>
                      <a:r>
                        <a:rPr lang="ru-RU" sz="1100" dirty="0" err="1">
                          <a:effectLst/>
                          <a:latin typeface="PF Din Text Comp Pro Medium"/>
                          <a:ea typeface="Calibri" panose="020F0502020204030204" pitchFamily="34" charset="0"/>
                          <a:cs typeface="Times New Roman" panose="02020603050405020304" pitchFamily="18" charset="0"/>
                        </a:rPr>
                        <a:t>Эбзеев</a:t>
                      </a:r>
                      <a:r>
                        <a:rPr lang="ru-RU" sz="1100" dirty="0">
                          <a:effectLst/>
                          <a:latin typeface="PF Din Text Comp Pro Medium"/>
                          <a:ea typeface="Calibri" panose="020F0502020204030204" pitchFamily="34" charset="0"/>
                          <a:cs typeface="Times New Roman" panose="02020603050405020304" pitchFamily="18" charset="0"/>
                        </a:rPr>
                        <a:t> обсудил с губернатором Волгоградской области Андреем </a:t>
                      </a:r>
                      <a:r>
                        <a:rPr lang="ru-RU" sz="1100" dirty="0" err="1">
                          <a:effectLst/>
                          <a:latin typeface="PF Din Text Comp Pro Medium"/>
                          <a:ea typeface="Calibri" panose="020F0502020204030204" pitchFamily="34" charset="0"/>
                          <a:cs typeface="Times New Roman" panose="02020603050405020304" pitchFamily="18" charset="0"/>
                        </a:rPr>
                        <a:t>Бочаровым</a:t>
                      </a:r>
                      <a:r>
                        <a:rPr lang="ru-RU" sz="1100" dirty="0">
                          <a:effectLst/>
                          <a:latin typeface="PF Din Text Comp Pro Medium"/>
                          <a:ea typeface="Calibri" panose="020F0502020204030204" pitchFamily="34" charset="0"/>
                          <a:cs typeface="Times New Roman" panose="02020603050405020304" pitchFamily="18" charset="0"/>
                        </a:rPr>
                        <a:t> параметры долгосрочного тарифного регулирования и необходимость формирования стабильной регуляторной базы, дальнейшее развитие </a:t>
                      </a:r>
                      <a:r>
                        <a:rPr lang="ru-RU" sz="1100" dirty="0" err="1">
                          <a:effectLst/>
                          <a:latin typeface="PF Din Text Comp Pro Medium"/>
                          <a:ea typeface="Calibri" panose="020F0502020204030204" pitchFamily="34" charset="0"/>
                          <a:cs typeface="Times New Roman" panose="02020603050405020304" pitchFamily="18" charset="0"/>
                        </a:rPr>
                        <a:t>энергокомплекса</a:t>
                      </a:r>
                      <a:r>
                        <a:rPr lang="ru-RU" sz="1100" dirty="0">
                          <a:effectLst/>
                          <a:latin typeface="PF Din Text Comp Pro Medium"/>
                          <a:ea typeface="Calibri" panose="020F0502020204030204" pitchFamily="34" charset="0"/>
                          <a:cs typeface="Times New Roman" panose="02020603050405020304" pitchFamily="18" charset="0"/>
                        </a:rPr>
                        <a:t> региона. Центральной темой всех деловых мероприятий группы компаний «Россети» стала </a:t>
                      </a:r>
                      <a:r>
                        <a:rPr lang="ru-RU" sz="1100" dirty="0" err="1">
                          <a:effectLst/>
                          <a:latin typeface="PF Din Text Comp Pro Medium"/>
                          <a:ea typeface="Calibri" panose="020F0502020204030204" pitchFamily="34" charset="0"/>
                          <a:cs typeface="Times New Roman" panose="02020603050405020304" pitchFamily="18" charset="0"/>
                        </a:rPr>
                        <a:t>цифровизация</a:t>
                      </a:r>
                      <a:r>
                        <a:rPr lang="ru-RU" sz="1100" dirty="0">
                          <a:effectLst/>
                          <a:latin typeface="PF Din Text Comp Pro Medium"/>
                          <a:ea typeface="Calibri" panose="020F0502020204030204" pitchFamily="34" charset="0"/>
                          <a:cs typeface="Times New Roman" panose="02020603050405020304" pitchFamily="18" charset="0"/>
                        </a:rPr>
                        <a:t> электросетевого комплекса.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892396">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rPr>
                        <a:t>18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effectLst/>
                          <a:latin typeface="PF Din Text Comp Pro Medium"/>
                          <a:ea typeface="Calibri" panose="020F0502020204030204" pitchFamily="34" charset="0"/>
                          <a:cs typeface="Times New Roman" panose="02020603050405020304" pitchFamily="18" charset="0"/>
                        </a:rPr>
                        <a:t>187 молодых специалистов ПАО «МРСК Юга» воспользовались в прошлом году корпоративной поддержкой - компенсацией процентов по ипотечным договорам. Сумма компенсации ипотечных процентов составила около 10 млн рублей. </a:t>
                      </a:r>
                      <a:r>
                        <a:rPr lang="ru-RU" sz="1100" dirty="0" smtClean="0">
                          <a:effectLst/>
                          <a:latin typeface="PF Din Text Comp Pro Medium"/>
                          <a:ea typeface="Calibri" panose="020F0502020204030204" pitchFamily="34" charset="0"/>
                          <a:cs typeface="Times New Roman" panose="02020603050405020304" pitchFamily="18" charset="0"/>
                        </a:rPr>
                        <a:t>Получателями </a:t>
                      </a:r>
                      <a:r>
                        <a:rPr lang="ru-RU" sz="1100" dirty="0">
                          <a:effectLst/>
                          <a:latin typeface="PF Din Text Comp Pro Medium"/>
                          <a:ea typeface="Calibri" panose="020F0502020204030204" pitchFamily="34" charset="0"/>
                          <a:cs typeface="Times New Roman" panose="02020603050405020304" pitchFamily="18" charset="0"/>
                        </a:rPr>
                        <a:t>стали молодые специалисты - электромонтеры, электрослесари, мастера, диспетчеры производственных отделений ростовского, волгоградского, астраханского и калмыцкого филиалов МРСК Юга.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805890"/>
                  </a:ext>
                </a:extLst>
              </a:tr>
            </a:tbl>
          </a:graphicData>
        </a:graphic>
      </p:graphicFrame>
    </p:spTree>
    <p:extLst>
      <p:ext uri="{BB962C8B-B14F-4D97-AF65-F5344CB8AC3E}">
        <p14:creationId xmlns:p14="http://schemas.microsoft.com/office/powerpoint/2010/main" val="152490360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40</a:t>
            </a:fld>
            <a:endParaRPr lang="ru-RU"/>
          </a:p>
        </p:txBody>
      </p:sp>
      <p:sp>
        <p:nvSpPr>
          <p:cNvPr id="4" name="Заголовок 3"/>
          <p:cNvSpPr>
            <a:spLocks noGrp="1"/>
          </p:cNvSpPr>
          <p:nvPr>
            <p:ph type="title"/>
          </p:nvPr>
        </p:nvSpPr>
        <p:spPr>
          <a:xfrm>
            <a:off x="893049" y="3530591"/>
            <a:ext cx="6040313" cy="460296"/>
          </a:xfrm>
        </p:spPr>
        <p:txBody>
          <a:bodyPr/>
          <a:lstStyle/>
          <a:p>
            <a:r>
              <a:rPr lang="ru-RU" dirty="0" smtClean="0"/>
              <a:t>ОСНОВНЫЕ ПОКАЗАТЕЛИ ТРАНСПОРТА ЭЛЕКТРИЧЕСКОЙ ЭНЕРГИИ</a:t>
            </a:r>
            <a:endParaRPr lang="ru-RU" dirty="0"/>
          </a:p>
        </p:txBody>
      </p:sp>
    </p:spTree>
    <p:extLst>
      <p:ext uri="{BB962C8B-B14F-4D97-AF65-F5344CB8AC3E}">
        <p14:creationId xmlns:p14="http://schemas.microsoft.com/office/powerpoint/2010/main" val="312211334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41</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ОСНОВНЫЕ ПОКАЗАТЕЛИ ТРАНСПОРТА ЭЛЕКТРОЭНЕРГИИ</a:t>
            </a:r>
            <a:endParaRPr lang="ru-RU" dirty="0"/>
          </a:p>
        </p:txBody>
      </p:sp>
      <p:sp>
        <p:nvSpPr>
          <p:cNvPr id="5" name="Rectangle 5"/>
          <p:cNvSpPr>
            <a:spLocks noChangeArrowheads="1"/>
          </p:cNvSpPr>
          <p:nvPr/>
        </p:nvSpPr>
        <p:spPr bwMode="auto">
          <a:xfrm>
            <a:off x="899592" y="1196752"/>
            <a:ext cx="80107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685800">
              <a:spcBef>
                <a:spcPct val="0"/>
              </a:spcBef>
              <a:buNone/>
            </a:pPr>
            <a:r>
              <a:rPr lang="ru-RU" altLang="ru-RU" sz="1200" dirty="0">
                <a:latin typeface="PF Din Text Cond Pro Light"/>
                <a:cs typeface="Times New Roman" panose="02020603050405020304" pitchFamily="18" charset="0"/>
              </a:rPr>
              <a:t>Данные об оказании услуг по передаче </a:t>
            </a:r>
            <a:r>
              <a:rPr lang="en-US" altLang="ru-RU" sz="1200" dirty="0" err="1">
                <a:latin typeface="PF Din Text Cond Pro Light"/>
                <a:cs typeface="Times New Roman" panose="02020603050405020304" pitchFamily="18" charset="0"/>
              </a:rPr>
              <a:t>электрической</a:t>
            </a:r>
            <a:r>
              <a:rPr lang="en-US" altLang="ru-RU" sz="1200" dirty="0">
                <a:latin typeface="PF Din Text Cond Pro Light"/>
                <a:cs typeface="Times New Roman" panose="02020603050405020304" pitchFamily="18" charset="0"/>
              </a:rPr>
              <a:t> </a:t>
            </a:r>
            <a:r>
              <a:rPr lang="ru-RU" altLang="ru-RU" sz="1200" dirty="0">
                <a:latin typeface="PF Din Text Cond Pro Light"/>
                <a:cs typeface="Times New Roman" panose="02020603050405020304" pitchFamily="18" charset="0"/>
              </a:rPr>
              <a:t> </a:t>
            </a:r>
            <a:r>
              <a:rPr lang="en-US" altLang="ru-RU" sz="1200" dirty="0" err="1">
                <a:latin typeface="PF Din Text Cond Pro Light"/>
                <a:cs typeface="Times New Roman" panose="02020603050405020304" pitchFamily="18" charset="0"/>
              </a:rPr>
              <a:t>энергии</a:t>
            </a:r>
            <a:r>
              <a:rPr lang="en-US" altLang="ru-RU" sz="1200" dirty="0">
                <a:latin typeface="PF Din Text Cond Pro Light"/>
                <a:cs typeface="Times New Roman" panose="02020603050405020304" pitchFamily="18" charset="0"/>
              </a:rPr>
              <a:t> </a:t>
            </a:r>
            <a:r>
              <a:rPr lang="ru-RU" altLang="ru-RU" sz="1200" dirty="0">
                <a:latin typeface="PF Din Text Cond Pro Light"/>
                <a:cs typeface="Times New Roman" panose="02020603050405020304" pitchFamily="18" charset="0"/>
              </a:rPr>
              <a:t>(транспорта электроэнергии</a:t>
            </a:r>
            <a:r>
              <a:rPr lang="ru-RU" altLang="ru-RU" sz="1200" dirty="0" smtClean="0">
                <a:latin typeface="PF Din Text Cond Pro Light"/>
                <a:cs typeface="Times New Roman" panose="02020603050405020304" pitchFamily="18" charset="0"/>
              </a:rPr>
              <a:t>)</a:t>
            </a:r>
          </a:p>
          <a:p>
            <a:pPr algn="ctr" defTabSz="685800">
              <a:spcBef>
                <a:spcPct val="0"/>
              </a:spcBef>
              <a:buNone/>
            </a:pPr>
            <a:r>
              <a:rPr lang="ru-RU" altLang="ru-RU" sz="1200" dirty="0" smtClean="0">
                <a:latin typeface="PF Din Text Cond Pro Light"/>
                <a:cs typeface="Times New Roman" panose="02020603050405020304" pitchFamily="18" charset="0"/>
              </a:rPr>
              <a:t>по </a:t>
            </a:r>
            <a:r>
              <a:rPr lang="en-US" altLang="ru-RU" sz="1200" dirty="0" err="1">
                <a:latin typeface="PF Din Text Cond Pro Light"/>
                <a:cs typeface="Times New Roman" panose="02020603050405020304" pitchFamily="18" charset="0"/>
              </a:rPr>
              <a:t>электрически</a:t>
            </a:r>
            <a:r>
              <a:rPr lang="ru-RU" altLang="ru-RU" sz="1200" dirty="0">
                <a:latin typeface="PF Din Text Cond Pro Light"/>
                <a:cs typeface="Times New Roman" panose="02020603050405020304" pitchFamily="18" charset="0"/>
              </a:rPr>
              <a:t>м</a:t>
            </a:r>
            <a:r>
              <a:rPr lang="en-US" altLang="ru-RU" sz="1200" dirty="0">
                <a:latin typeface="PF Din Text Cond Pro Light"/>
                <a:cs typeface="Times New Roman" panose="02020603050405020304" pitchFamily="18" charset="0"/>
              </a:rPr>
              <a:t> </a:t>
            </a:r>
            <a:r>
              <a:rPr lang="en-US" altLang="ru-RU" sz="1200" dirty="0" err="1">
                <a:latin typeface="PF Din Text Cond Pro Light"/>
                <a:cs typeface="Times New Roman" panose="02020603050405020304" pitchFamily="18" charset="0"/>
              </a:rPr>
              <a:t>сет</a:t>
            </a:r>
            <a:r>
              <a:rPr lang="ru-RU" altLang="ru-RU" sz="1200" dirty="0">
                <a:latin typeface="PF Din Text Cond Pro Light"/>
                <a:cs typeface="Times New Roman" panose="02020603050405020304" pitchFamily="18" charset="0"/>
              </a:rPr>
              <a:t>ям</a:t>
            </a:r>
            <a:r>
              <a:rPr lang="en-US" altLang="ru-RU" sz="1200" dirty="0">
                <a:latin typeface="PF Din Text Cond Pro Light"/>
                <a:cs typeface="Times New Roman" panose="02020603050405020304" pitchFamily="18" charset="0"/>
              </a:rPr>
              <a:t> </a:t>
            </a:r>
            <a:r>
              <a:rPr lang="ru-RU" altLang="ru-RU" sz="1200" dirty="0">
                <a:latin typeface="PF Din Text Cond Pro Light"/>
                <a:cs typeface="Times New Roman" panose="02020603050405020304" pitchFamily="18" charset="0"/>
              </a:rPr>
              <a:t>ПАО «МРСК Юга»  за </a:t>
            </a:r>
            <a:r>
              <a:rPr lang="ru-RU" altLang="ru-RU" sz="1200" dirty="0" smtClean="0">
                <a:latin typeface="PF Din Text Cond Pro Light"/>
                <a:cs typeface="Times New Roman" panose="02020603050405020304" pitchFamily="18" charset="0"/>
              </a:rPr>
              <a:t>1 полугодие 2019 года</a:t>
            </a:r>
            <a:endParaRPr lang="ru-RU" altLang="ru-RU" sz="1200" dirty="0">
              <a:latin typeface="PF Din Text Cond Pro Light"/>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047754455"/>
              </p:ext>
            </p:extLst>
          </p:nvPr>
        </p:nvGraphicFramePr>
        <p:xfrm>
          <a:off x="492366" y="1828802"/>
          <a:ext cx="3627457" cy="4224284"/>
        </p:xfrm>
        <a:graphic>
          <a:graphicData uri="http://schemas.openxmlformats.org/drawingml/2006/table">
            <a:tbl>
              <a:tblPr/>
              <a:tblGrid>
                <a:gridCol w="802414">
                  <a:extLst>
                    <a:ext uri="{9D8B030D-6E8A-4147-A177-3AD203B41FA5}">
                      <a16:colId xmlns:a16="http://schemas.microsoft.com/office/drawing/2014/main" val="2178958018"/>
                    </a:ext>
                  </a:extLst>
                </a:gridCol>
                <a:gridCol w="606689">
                  <a:extLst>
                    <a:ext uri="{9D8B030D-6E8A-4147-A177-3AD203B41FA5}">
                      <a16:colId xmlns:a16="http://schemas.microsoft.com/office/drawing/2014/main" val="2667912363"/>
                    </a:ext>
                  </a:extLst>
                </a:gridCol>
                <a:gridCol w="749747">
                  <a:extLst>
                    <a:ext uri="{9D8B030D-6E8A-4147-A177-3AD203B41FA5}">
                      <a16:colId xmlns:a16="http://schemas.microsoft.com/office/drawing/2014/main" val="344343842"/>
                    </a:ext>
                  </a:extLst>
                </a:gridCol>
                <a:gridCol w="748989">
                  <a:extLst>
                    <a:ext uri="{9D8B030D-6E8A-4147-A177-3AD203B41FA5}">
                      <a16:colId xmlns:a16="http://schemas.microsoft.com/office/drawing/2014/main" val="83381795"/>
                    </a:ext>
                  </a:extLst>
                </a:gridCol>
                <a:gridCol w="719618">
                  <a:extLst>
                    <a:ext uri="{9D8B030D-6E8A-4147-A177-3AD203B41FA5}">
                      <a16:colId xmlns:a16="http://schemas.microsoft.com/office/drawing/2014/main" val="501205642"/>
                    </a:ext>
                  </a:extLst>
                </a:gridCol>
              </a:tblGrid>
              <a:tr h="658963">
                <a:tc row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Филиалы ПАО «МРСК Юга» </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Отпуск в сеть, факт</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Полезный отпуск,  факт</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normalizeH="0" baseline="0" dirty="0" smtClean="0">
                          <a:ln>
                            <a:noFill/>
                          </a:ln>
                          <a:solidFill>
                            <a:schemeClr val="bg1"/>
                          </a:solidFill>
                          <a:effectLst/>
                          <a:latin typeface="PF Din Text Cond Pro Light"/>
                          <a:cs typeface="Times New Roman" pitchFamily="18" charset="0"/>
                        </a:rPr>
                        <a:t>Общие потери,  факт</a:t>
                      </a:r>
                      <a:endParaRPr kumimoji="0" lang="ru-RU" sz="900" b="0" i="0" u="none" strike="noStrike" cap="none" normalizeH="0" baseline="0" dirty="0" smtClean="0">
                        <a:ln>
                          <a:noFill/>
                        </a:ln>
                        <a:solidFill>
                          <a:schemeClr val="bg1"/>
                        </a:solidFill>
                        <a:effectLst/>
                        <a:latin typeface="PF Din Text Cond Pro Light"/>
                        <a:cs typeface="Times New Roman" pitchFamily="18" charset="0"/>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hMerge="1">
                  <a:txBody>
                    <a:bodyPr/>
                    <a:lstStyle/>
                    <a:p>
                      <a:endParaRPr lang="ru-RU"/>
                    </a:p>
                  </a:txBody>
                  <a:tcPr/>
                </a:tc>
                <a:extLst>
                  <a:ext uri="{0D108BD9-81ED-4DB2-BD59-A6C34878D82A}">
                    <a16:rowId xmlns:a16="http://schemas.microsoft.com/office/drawing/2014/main" val="2852248433"/>
                  </a:ext>
                </a:extLst>
              </a:tr>
              <a:tr h="548511">
                <a:tc vMerge="1">
                  <a:txBody>
                    <a:bodyPr/>
                    <a:lstStyle/>
                    <a:p>
                      <a:endParaRPr lang="ru-RU"/>
                    </a:p>
                  </a:txBody>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a:t>
                      </a:r>
                      <a:r>
                        <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лн. </a:t>
                      </a:r>
                      <a:r>
                        <a:rPr kumimoji="0" lang="ru-RU" sz="900" b="0"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endPar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endParaRPr kumimoji="0" lang="ru-RU" sz="900" b="0"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a:t>
                      </a:r>
                      <a:r>
                        <a:rPr kumimoji="0" lang="ru-RU" sz="900" b="1"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endPar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a:t>
                      </a:r>
                    </a:p>
                  </a:txBody>
                  <a:tcPr marL="34296" marR="34296"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solidFill>
                  </a:tcPr>
                </a:tc>
                <a:extLst>
                  <a:ext uri="{0D108BD9-81ED-4DB2-BD59-A6C34878D82A}">
                    <a16:rowId xmlns:a16="http://schemas.microsoft.com/office/drawing/2014/main" val="4228296468"/>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«Астрахань-</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683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368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315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r" fontAlgn="ct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18,73%</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331765064"/>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«Волгоград-</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421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078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342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r" fontAlgn="ct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7,74%</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3493232334"/>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Калмэнер-го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375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296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79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algn="r" fontAlgn="ct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21,13%</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318561811"/>
                  </a:ext>
                </a:extLst>
              </a:tr>
              <a:tr h="548511">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«Ростов-</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723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144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579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tc>
                  <a:txBody>
                    <a:bodyPr/>
                    <a:lstStyle/>
                    <a:p>
                      <a:pPr algn="r" fontAlgn="ct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8,62%</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val="2282360656"/>
                  </a:ext>
                </a:extLst>
              </a:tr>
              <a:tr h="822766">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Итого по ПАО «МРСК Юга»</a:t>
                      </a:r>
                    </a:p>
                  </a:txBody>
                  <a:tcPr marL="34296" marR="34296" marT="0" marB="0" anchor="ctr" anchorCtr="1"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13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201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11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885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l" fontAlgn="ct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316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algn="r" fontAlgn="ct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9,97%</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2194815353"/>
                  </a:ext>
                </a:extLst>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val="2550246289"/>
              </p:ext>
            </p:extLst>
          </p:nvPr>
        </p:nvGraphicFramePr>
        <p:xfrm>
          <a:off x="4330839" y="1828801"/>
          <a:ext cx="4491976" cy="4489448"/>
        </p:xfrm>
        <a:graphic>
          <a:graphicData uri="http://schemas.openxmlformats.org/drawingml/2006/table">
            <a:tbl>
              <a:tblPr/>
              <a:tblGrid>
                <a:gridCol w="326306">
                  <a:extLst>
                    <a:ext uri="{9D8B030D-6E8A-4147-A177-3AD203B41FA5}">
                      <a16:colId xmlns:a16="http://schemas.microsoft.com/office/drawing/2014/main" val="4019810237"/>
                    </a:ext>
                  </a:extLst>
                </a:gridCol>
                <a:gridCol w="1264346">
                  <a:extLst>
                    <a:ext uri="{9D8B030D-6E8A-4147-A177-3AD203B41FA5}">
                      <a16:colId xmlns:a16="http://schemas.microsoft.com/office/drawing/2014/main" val="641391930"/>
                    </a:ext>
                  </a:extLst>
                </a:gridCol>
                <a:gridCol w="725958">
                  <a:extLst>
                    <a:ext uri="{9D8B030D-6E8A-4147-A177-3AD203B41FA5}">
                      <a16:colId xmlns:a16="http://schemas.microsoft.com/office/drawing/2014/main" val="2311951996"/>
                    </a:ext>
                  </a:extLst>
                </a:gridCol>
                <a:gridCol w="631685">
                  <a:extLst>
                    <a:ext uri="{9D8B030D-6E8A-4147-A177-3AD203B41FA5}">
                      <a16:colId xmlns:a16="http://schemas.microsoft.com/office/drawing/2014/main" val="3429611421"/>
                    </a:ext>
                  </a:extLst>
                </a:gridCol>
                <a:gridCol w="712219">
                  <a:extLst>
                    <a:ext uri="{9D8B030D-6E8A-4147-A177-3AD203B41FA5}">
                      <a16:colId xmlns:a16="http://schemas.microsoft.com/office/drawing/2014/main" val="2662449902"/>
                    </a:ext>
                  </a:extLst>
                </a:gridCol>
                <a:gridCol w="831462">
                  <a:extLst>
                    <a:ext uri="{9D8B030D-6E8A-4147-A177-3AD203B41FA5}">
                      <a16:colId xmlns:a16="http://schemas.microsoft.com/office/drawing/2014/main" val="1515205654"/>
                    </a:ext>
                  </a:extLst>
                </a:gridCol>
              </a:tblGrid>
              <a:tr h="440258">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 </a:t>
                      </a:r>
                      <a:r>
                        <a:rPr kumimoji="0" lang="ru-RU" sz="900" b="1"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пп</a:t>
                      </a:r>
                      <a:endPar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endParaRP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Показатель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Ед. измерения</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План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Факт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Отклонение в %</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triangle" w="med" len="med"/>
                    </a:lnB>
                    <a:lnTlToBr>
                      <a:noFill/>
                    </a:lnTlToBr>
                    <a:lnBlToTr>
                      <a:noFill/>
                    </a:lnBlToTr>
                    <a:solidFill>
                      <a:schemeClr val="tx2"/>
                    </a:solidFill>
                  </a:tcPr>
                </a:tc>
                <a:extLst>
                  <a:ext uri="{0D108BD9-81ED-4DB2-BD59-A6C34878D82A}">
                    <a16:rowId xmlns:a16="http://schemas.microsoft.com/office/drawing/2014/main" val="2473282478"/>
                  </a:ext>
                </a:extLst>
              </a:tr>
              <a:tr h="746849">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1</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Объем оказанных услуг по </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ПАО «МРСК Юга», в том числе:</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err="1" smtClean="0">
                          <a:ln>
                            <a:noFill/>
                          </a:ln>
                          <a:solidFill>
                            <a:schemeClr val="bg1"/>
                          </a:solidFill>
                          <a:effectLst/>
                          <a:uFillTx/>
                          <a:latin typeface="PF Din Text Cond Pro Light"/>
                          <a:ea typeface="+mn-ea"/>
                          <a:cs typeface="Times New Roman" pitchFamily="18" charset="0"/>
                          <a:sym typeface="Calibri"/>
                        </a:rPr>
                        <a:t>кВтч</a:t>
                      </a: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11 891,3</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11 759,2</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-1,1</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587668788"/>
                  </a:ext>
                </a:extLst>
              </a:tr>
              <a:tr h="35068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PF Din Text Cond Pro Light"/>
                          <a:cs typeface="Times New Roman" pitchFamily="18" charset="0"/>
                        </a:rPr>
                        <a:t> </a:t>
                      </a:r>
                      <a:endParaRPr kumimoji="0" lang="ru-RU" sz="1000" b="0" i="0" u="none" strike="noStrike" cap="none" normalizeH="0" baseline="0" dirty="0" smtClean="0">
                        <a:ln>
                          <a:noFill/>
                        </a:ln>
                        <a:solidFill>
                          <a:schemeClr val="tx1"/>
                        </a:solidFill>
                        <a:effectLst/>
                        <a:latin typeface="PF Din Text Cond Pro Light"/>
                        <a:cs typeface="Times New Roman" pitchFamily="18" charset="0"/>
                      </a:endParaRP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«Астраханьэнерго»</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1 390,4</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1 350,6</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-2,9</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447116055"/>
                  </a:ext>
                </a:extLst>
              </a:tr>
              <a:tr h="350682">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«Волгоградэнерго»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4 039,7</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4 021,6</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-0,4</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extLst>
                  <a:ext uri="{0D108BD9-81ED-4DB2-BD59-A6C34878D82A}">
                    <a16:rowId xmlns:a16="http://schemas.microsoft.com/office/drawing/2014/main" val="1126815341"/>
                  </a:ext>
                </a:extLst>
              </a:tr>
              <a:tr h="350682">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Калмэнерго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315,9</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295,6</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-6,4</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371482894"/>
                  </a:ext>
                </a:extLst>
              </a:tr>
              <a:tr h="409195">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«Ростовэнерго»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a:t>
                      </a:r>
                      <a:r>
                        <a:rPr kumimoji="0" lang="ru-RU" sz="900" b="0"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кВтч</a:t>
                      </a: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6 145,3</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6 091,4</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-0,9</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extLst>
                  <a:ext uri="{0D108BD9-81ED-4DB2-BD59-A6C34878D82A}">
                    <a16:rowId xmlns:a16="http://schemas.microsoft.com/office/drawing/2014/main" val="622073412"/>
                  </a:ext>
                </a:extLst>
              </a:tr>
              <a:tr h="577558">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2</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Выручка по ПАО «МРСК Юга», </a:t>
                      </a:r>
                    </a:p>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в том числе:</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9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млн. руб. (без НДС)</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18 </a:t>
                      </a: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006,8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17 </a:t>
                      </a: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722,52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ts val="100"/>
                        </a:spcBef>
                        <a:spcAft>
                          <a:spcPts val="20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-1,6</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600589394"/>
                  </a:ext>
                </a:extLst>
              </a:tr>
              <a:tr h="319372">
                <a:tc rowSpan="4">
                  <a:txBody>
                    <a:bodyPr/>
                    <a:lstStyle/>
                    <a:p>
                      <a:pPr marL="0" marR="0" lvl="0" indent="0" algn="ctr" defTabSz="914400" rtl="0" eaLnBrk="1" fontAlgn="base" latinLnBrk="0" hangingPunct="1">
                        <a:lnSpc>
                          <a:spcPct val="100000"/>
                        </a:lnSpc>
                        <a:spcBef>
                          <a:spcPts val="100"/>
                        </a:spcBef>
                        <a:spcAft>
                          <a:spcPct val="0"/>
                        </a:spcAft>
                        <a:buClrTx/>
                        <a:buSzTx/>
                        <a:buFontTx/>
                        <a:buNone/>
                        <a:tabLst/>
                      </a:pPr>
                      <a:r>
                        <a:rPr kumimoji="0" lang="ru-RU" sz="1000" b="1" i="0" u="none" strike="noStrike" cap="none" normalizeH="0" baseline="0" dirty="0" smtClean="0">
                          <a:ln>
                            <a:noFill/>
                          </a:ln>
                          <a:solidFill>
                            <a:schemeClr val="tx1"/>
                          </a:solidFill>
                          <a:effectLst/>
                          <a:latin typeface="PF Din Text Cond Pro Light"/>
                          <a:cs typeface="Times New Roman" pitchFamily="18" charset="0"/>
                        </a:rPr>
                        <a:t> </a:t>
                      </a:r>
                      <a:endParaRPr kumimoji="0" lang="ru-RU" sz="1000" b="0" i="0" u="none" strike="noStrike" cap="none" normalizeH="0" baseline="0" dirty="0" smtClean="0">
                        <a:ln>
                          <a:noFill/>
                        </a:ln>
                        <a:solidFill>
                          <a:schemeClr val="tx1"/>
                        </a:solidFill>
                        <a:effectLst/>
                        <a:latin typeface="PF Din Text Cond Pro Light"/>
                        <a:cs typeface="Times New Roman" pitchFamily="18" charset="0"/>
                      </a:endParaRP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«Астраханьэнерго»</a:t>
                      </a:r>
                    </a:p>
                  </a:txBody>
                  <a:tcPr marL="51454" marR="5145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621,0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2 581,66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-1,5</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3496052665"/>
                  </a:ext>
                </a:extLst>
              </a:tr>
              <a:tr h="322299">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«Волгоградэнерго»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476,3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5 329,90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-2,7</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bg1"/>
                    </a:solidFill>
                  </a:tcPr>
                </a:tc>
                <a:extLst>
                  <a:ext uri="{0D108BD9-81ED-4DB2-BD59-A6C34878D82A}">
                    <a16:rowId xmlns:a16="http://schemas.microsoft.com/office/drawing/2014/main" val="735857089"/>
                  </a:ext>
                </a:extLst>
              </a:tr>
              <a:tr h="316920">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r>
                        <a:rPr kumimoji="0" lang="ru-RU" sz="9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Калмэнерго</a:t>
                      </a: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757,0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729,61   </a:t>
                      </a:r>
                      <a:endPar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-3,6</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triangl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731086085"/>
                  </a:ext>
                </a:extLst>
              </a:tr>
              <a:tr h="304951">
                <a:tc vMerge="1">
                  <a:txBody>
                    <a:bodyPr/>
                    <a:lstStyle/>
                    <a:p>
                      <a:endParaRPr lang="ru-RU"/>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«Ростовэнерго»</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9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млн. руб.</a:t>
                      </a:r>
                    </a:p>
                  </a:txBody>
                  <a:tcPr marL="51454" marR="51454" marT="0" marB="0" anchor="ctr" horzOverflow="overflow">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9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152,5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 </a:t>
                      </a: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9 081,36   </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triangl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-0,8</a:t>
                      </a:r>
                    </a:p>
                  </a:txBody>
                  <a:tcPr marL="0" marR="0" marT="0" marB="0" anchor="ctr" anchorCtr="1">
                    <a:lnL w="12700" cap="flat" cmpd="sng" algn="ctr">
                      <a:noFill/>
                      <a:prstDash val="solid"/>
                      <a:round/>
                      <a:headEnd type="none" w="med" len="med"/>
                      <a:tailEnd type="triangle" w="med" len="med"/>
                    </a:lnL>
                    <a:lnR w="12700" cap="flat" cmpd="sng" algn="ctr">
                      <a:noFill/>
                      <a:prstDash val="solid"/>
                      <a:round/>
                      <a:headEnd type="none" w="med" len="med"/>
                      <a:tailEnd type="none" w="med" len="med"/>
                    </a:lnR>
                    <a:lnT w="12700" cap="flat" cmpd="sng" algn="ctr">
                      <a:noFill/>
                      <a:prstDash val="solid"/>
                      <a:round/>
                      <a:headEnd type="none" w="med" len="med"/>
                      <a:tailEnd type="triangl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66662771"/>
                  </a:ext>
                </a:extLst>
              </a:tr>
            </a:tbl>
          </a:graphicData>
        </a:graphic>
      </p:graphicFrame>
    </p:spTree>
    <p:extLst>
      <p:ext uri="{BB962C8B-B14F-4D97-AF65-F5344CB8AC3E}">
        <p14:creationId xmlns:p14="http://schemas.microsoft.com/office/powerpoint/2010/main" val="237726814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42</a:t>
            </a:fld>
            <a:endParaRPr lang="ru-RU"/>
          </a:p>
        </p:txBody>
      </p:sp>
      <p:sp>
        <p:nvSpPr>
          <p:cNvPr id="4" name="Заголовок 3"/>
          <p:cNvSpPr>
            <a:spLocks noGrp="1"/>
          </p:cNvSpPr>
          <p:nvPr>
            <p:ph type="title"/>
          </p:nvPr>
        </p:nvSpPr>
        <p:spPr/>
        <p:txBody>
          <a:bodyPr/>
          <a:lstStyle/>
          <a:p>
            <a:r>
              <a:rPr lang="ru-RU" dirty="0" smtClean="0"/>
              <a:t>ИНВЕСТИЦИОННАЯ ДЕЯТЕЛЬНОСТЬ</a:t>
            </a:r>
            <a:endParaRPr lang="ru-RU" dirty="0"/>
          </a:p>
        </p:txBody>
      </p:sp>
    </p:spTree>
    <p:extLst>
      <p:ext uri="{BB962C8B-B14F-4D97-AF65-F5344CB8AC3E}">
        <p14:creationId xmlns:p14="http://schemas.microsoft.com/office/powerpoint/2010/main" val="223673372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43</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ИНВЕСТИЦИОННАЯ ДЕЯТЕЛЬНОСТЬ</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79516785"/>
              </p:ext>
            </p:extLst>
          </p:nvPr>
        </p:nvGraphicFramePr>
        <p:xfrm>
          <a:off x="703388" y="2110152"/>
          <a:ext cx="7806131" cy="3315958"/>
        </p:xfrm>
        <a:graphic>
          <a:graphicData uri="http://schemas.openxmlformats.org/drawingml/2006/table">
            <a:tbl>
              <a:tblPr>
                <a:tableStyleId>{5C22544A-7EE6-4342-B048-85BDC9FD1C3A}</a:tableStyleId>
              </a:tblPr>
              <a:tblGrid>
                <a:gridCol w="2355173">
                  <a:extLst>
                    <a:ext uri="{9D8B030D-6E8A-4147-A177-3AD203B41FA5}">
                      <a16:colId xmlns:a16="http://schemas.microsoft.com/office/drawing/2014/main" val="4211116374"/>
                    </a:ext>
                  </a:extLst>
                </a:gridCol>
                <a:gridCol w="908493">
                  <a:extLst>
                    <a:ext uri="{9D8B030D-6E8A-4147-A177-3AD203B41FA5}">
                      <a16:colId xmlns:a16="http://schemas.microsoft.com/office/drawing/2014/main" val="1705583222"/>
                    </a:ext>
                  </a:extLst>
                </a:gridCol>
                <a:gridCol w="908493">
                  <a:extLst>
                    <a:ext uri="{9D8B030D-6E8A-4147-A177-3AD203B41FA5}">
                      <a16:colId xmlns:a16="http://schemas.microsoft.com/office/drawing/2014/main" val="46455227"/>
                    </a:ext>
                  </a:extLst>
                </a:gridCol>
                <a:gridCol w="908493">
                  <a:extLst>
                    <a:ext uri="{9D8B030D-6E8A-4147-A177-3AD203B41FA5}">
                      <a16:colId xmlns:a16="http://schemas.microsoft.com/office/drawing/2014/main" val="316438623"/>
                    </a:ext>
                  </a:extLst>
                </a:gridCol>
                <a:gridCol w="908493">
                  <a:extLst>
                    <a:ext uri="{9D8B030D-6E8A-4147-A177-3AD203B41FA5}">
                      <a16:colId xmlns:a16="http://schemas.microsoft.com/office/drawing/2014/main" val="577917224"/>
                    </a:ext>
                  </a:extLst>
                </a:gridCol>
                <a:gridCol w="908493">
                  <a:extLst>
                    <a:ext uri="{9D8B030D-6E8A-4147-A177-3AD203B41FA5}">
                      <a16:colId xmlns:a16="http://schemas.microsoft.com/office/drawing/2014/main" val="3368744540"/>
                    </a:ext>
                  </a:extLst>
                </a:gridCol>
                <a:gridCol w="908493">
                  <a:extLst>
                    <a:ext uri="{9D8B030D-6E8A-4147-A177-3AD203B41FA5}">
                      <a16:colId xmlns:a16="http://schemas.microsoft.com/office/drawing/2014/main" val="1816143100"/>
                    </a:ext>
                  </a:extLst>
                </a:gridCol>
              </a:tblGrid>
              <a:tr h="379185">
                <a:tc rowSpan="2">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Наименование </a:t>
                      </a:r>
                      <a:r>
                        <a:rPr kumimoji="0" lang="ru-RU" sz="10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филиала</a:t>
                      </a:r>
                    </a:p>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smtClean="0">
                          <a:ln>
                            <a:noFill/>
                          </a:ln>
                          <a:solidFill>
                            <a:schemeClr val="bg1"/>
                          </a:solidFill>
                          <a:effectLst/>
                          <a:uFillTx/>
                          <a:latin typeface="PF Din Text Cond Pro Light"/>
                          <a:ea typeface="+mn-ea"/>
                          <a:cs typeface="Times New Roman" pitchFamily="18" charset="0"/>
                          <a:sym typeface="Calibri"/>
                        </a:rPr>
                        <a:t>ПАО </a:t>
                      </a: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«МРСК Юга»</a:t>
                      </a:r>
                    </a:p>
                  </a:txBody>
                  <a:tcPr marL="9525" marR="9525" marT="9525" marB="0" anchor="ctr">
                    <a:solidFill>
                      <a:schemeClr val="accent5">
                        <a:lumMod val="75000"/>
                      </a:schemeClr>
                    </a:solidFill>
                  </a:tcPr>
                </a:tc>
                <a:tc gridSpan="6">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Инвестиции, млн. руб. без НДС</a:t>
                      </a:r>
                    </a:p>
                  </a:txBody>
                  <a:tcPr marL="9525" marR="9525" marT="9525" marB="0" anchor="ctr">
                    <a:solidFill>
                      <a:schemeClr val="accent5">
                        <a:lumMod val="7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26072964"/>
                  </a:ext>
                </a:extLst>
              </a:tr>
              <a:tr h="379185">
                <a:tc vMerge="1">
                  <a:txBody>
                    <a:bodyPr/>
                    <a:lstStyle/>
                    <a:p>
                      <a:endParaRPr lang="ru-RU"/>
                    </a:p>
                  </a:txBody>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2019</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2020</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2021</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2022</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2023</a:t>
                      </a:r>
                    </a:p>
                  </a:txBody>
                  <a:tcPr marL="9525" marR="9525" marT="9525" marB="0" anchor="ctr">
                    <a:solidFill>
                      <a:schemeClr val="accent5">
                        <a:lumMod val="75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2019-2023</a:t>
                      </a:r>
                    </a:p>
                  </a:txBody>
                  <a:tcPr marL="9525" marR="9525" marT="9525" marB="0" anchor="ctr">
                    <a:solidFill>
                      <a:schemeClr val="accent5">
                        <a:lumMod val="75000"/>
                      </a:schemeClr>
                    </a:solidFill>
                  </a:tcPr>
                </a:tc>
                <a:extLst>
                  <a:ext uri="{0D108BD9-81ED-4DB2-BD59-A6C34878D82A}">
                    <a16:rowId xmlns:a16="http://schemas.microsoft.com/office/drawing/2014/main" val="955209144"/>
                  </a:ext>
                </a:extLst>
              </a:tr>
              <a:tr h="497171">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«Астраханьэнерго»</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568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502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691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789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713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264   </a:t>
                      </a:r>
                    </a:p>
                  </a:txBody>
                  <a:tcPr marL="9525" marR="9525" marT="9525" marB="0" anchor="ctr"/>
                </a:tc>
                <a:extLst>
                  <a:ext uri="{0D108BD9-81ED-4DB2-BD59-A6C34878D82A}">
                    <a16:rowId xmlns:a16="http://schemas.microsoft.com/office/drawing/2014/main" val="578786020"/>
                  </a:ext>
                </a:extLst>
              </a:tr>
              <a:tr h="606697">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«Волгоградэнерго»</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486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502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464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447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466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364   </a:t>
                      </a:r>
                    </a:p>
                  </a:txBody>
                  <a:tcPr marL="9525" marR="9525" marT="9525" marB="0" anchor="ctr">
                    <a:solidFill>
                      <a:schemeClr val="tx2">
                        <a:lumMod val="20000"/>
                        <a:lumOff val="80000"/>
                      </a:schemeClr>
                    </a:solidFill>
                  </a:tcPr>
                </a:tc>
                <a:extLst>
                  <a:ext uri="{0D108BD9-81ED-4DB2-BD59-A6C34878D82A}">
                    <a16:rowId xmlns:a16="http://schemas.microsoft.com/office/drawing/2014/main" val="4225514049"/>
                  </a:ext>
                </a:extLst>
              </a:tr>
              <a:tr h="530860">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r>
                        <a:rPr kumimoji="0" lang="ru-RU" sz="1200" b="0" i="0" u="none" strike="noStrike" cap="none" spc="0" normalizeH="0" baseline="0" dirty="0" err="1">
                          <a:ln>
                            <a:noFill/>
                          </a:ln>
                          <a:solidFill>
                            <a:schemeClr val="tx1"/>
                          </a:solidFill>
                          <a:effectLst/>
                          <a:uFillTx/>
                          <a:latin typeface="PF Din Text Cond Pro Light"/>
                          <a:ea typeface="+mn-ea"/>
                          <a:cs typeface="Times New Roman" pitchFamily="18" charset="0"/>
                          <a:sym typeface="Calibri"/>
                        </a:rPr>
                        <a:t>Калмэнерго</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167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44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39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327   </a:t>
                      </a:r>
                      <a:endPar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tc>
                <a:extLst>
                  <a:ext uri="{0D108BD9-81ED-4DB2-BD59-A6C34878D82A}">
                    <a16:rowId xmlns:a16="http://schemas.microsoft.com/office/drawing/2014/main" val="2376462879"/>
                  </a:ext>
                </a:extLst>
              </a:tr>
              <a:tr h="50575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«Ростовэнерго»</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335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265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357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467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092   </a:t>
                      </a:r>
                    </a:p>
                  </a:txBody>
                  <a:tcPr marL="9525" marR="9525" marT="9525" marB="0" anchor="c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6 </a:t>
                      </a:r>
                      <a:r>
                        <a:rPr kumimoji="0" lang="ru-RU" sz="12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516   </a:t>
                      </a:r>
                    </a:p>
                  </a:txBody>
                  <a:tcPr marL="9525" marR="9525" marT="9525" marB="0" anchor="ctr">
                    <a:solidFill>
                      <a:schemeClr val="tx2">
                        <a:lumMod val="20000"/>
                        <a:lumOff val="80000"/>
                      </a:schemeClr>
                    </a:solidFill>
                  </a:tcPr>
                </a:tc>
                <a:extLst>
                  <a:ext uri="{0D108BD9-81ED-4DB2-BD59-A6C34878D82A}">
                    <a16:rowId xmlns:a16="http://schemas.microsoft.com/office/drawing/2014/main" val="2114419985"/>
                  </a:ext>
                </a:extLst>
              </a:tr>
              <a:tr h="417106">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Итого по ПАО «МРСК Юга»</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2 556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2 308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551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746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310   </a:t>
                      </a:r>
                    </a:p>
                  </a:txBody>
                  <a:tcPr marL="9525" marR="9525" marT="9525" marB="0" anchor="ct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200" b="0" i="0" u="none" strike="noStrike" cap="none" spc="0" normalizeH="0" baseline="0" dirty="0" smtClean="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12 </a:t>
                      </a:r>
                      <a:r>
                        <a:rPr kumimoji="0" lang="ru-RU" sz="1200" b="0" i="0" u="none" strike="noStrike" cap="none" spc="0" normalizeH="0" baseline="0" dirty="0">
                          <a:ln>
                            <a:noFill/>
                          </a:ln>
                          <a:solidFill>
                            <a:schemeClr val="tx1"/>
                          </a:solidFill>
                          <a:effectLst>
                            <a:outerShdw blurRad="38100" dist="38100" dir="2700000" algn="tl">
                              <a:srgbClr val="000000">
                                <a:alpha val="43137"/>
                              </a:srgbClr>
                            </a:outerShdw>
                          </a:effectLst>
                          <a:uFillTx/>
                          <a:latin typeface="PF Din Text Cond Pro Light"/>
                          <a:ea typeface="+mn-ea"/>
                          <a:cs typeface="Times New Roman" pitchFamily="18" charset="0"/>
                          <a:sym typeface="Calibri"/>
                        </a:rPr>
                        <a:t>471   </a:t>
                      </a:r>
                    </a:p>
                  </a:txBody>
                  <a:tcPr marL="9525" marR="9525" marT="9525" marB="0" anchor="ctr"/>
                </a:tc>
                <a:extLst>
                  <a:ext uri="{0D108BD9-81ED-4DB2-BD59-A6C34878D82A}">
                    <a16:rowId xmlns:a16="http://schemas.microsoft.com/office/drawing/2014/main" val="3602315420"/>
                  </a:ext>
                </a:extLst>
              </a:tr>
            </a:tbl>
          </a:graphicData>
        </a:graphic>
      </p:graphicFrame>
      <p:sp>
        <p:nvSpPr>
          <p:cNvPr id="7" name="Rectangle 4"/>
          <p:cNvSpPr>
            <a:spLocks noChangeArrowheads="1"/>
          </p:cNvSpPr>
          <p:nvPr/>
        </p:nvSpPr>
        <p:spPr bwMode="auto">
          <a:xfrm>
            <a:off x="971550" y="1196515"/>
            <a:ext cx="720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200" b="1" dirty="0">
              <a:solidFill>
                <a:srgbClr val="6666FF"/>
              </a:solidFill>
            </a:endParaRPr>
          </a:p>
          <a:p>
            <a:pPr algn="ctr" eaLnBrk="1" hangingPunct="1">
              <a:spcBef>
                <a:spcPct val="0"/>
              </a:spcBef>
              <a:buFontTx/>
              <a:buNone/>
            </a:pPr>
            <a:r>
              <a:rPr lang="ru-RU" altLang="ru-RU" sz="1200" dirty="0">
                <a:latin typeface="PF Din Text Cond Pro Light"/>
              </a:rPr>
              <a:t>Планируемый объем инвестиций ПАО «МРСК Юга» составляет:</a:t>
            </a:r>
          </a:p>
          <a:p>
            <a:pPr algn="ctr" eaLnBrk="1" hangingPunct="1">
              <a:spcBef>
                <a:spcPct val="0"/>
              </a:spcBef>
              <a:buFontTx/>
              <a:buNone/>
            </a:pPr>
            <a:endParaRPr lang="ru-RU" altLang="ru-RU" sz="1200" b="1" dirty="0">
              <a:solidFill>
                <a:srgbClr val="6666FF"/>
              </a:solidFill>
            </a:endParaRPr>
          </a:p>
        </p:txBody>
      </p:sp>
    </p:spTree>
    <p:extLst>
      <p:ext uri="{BB962C8B-B14F-4D97-AF65-F5344CB8AC3E}">
        <p14:creationId xmlns:p14="http://schemas.microsoft.com/office/powerpoint/2010/main" val="2795029148"/>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44</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ИНВЕСТИЦИОННАЯ ДЕЯТЕЛЬНОСТЬ</a:t>
            </a:r>
            <a:endParaRPr lang="ru-RU" dirty="0"/>
          </a:p>
        </p:txBody>
      </p:sp>
      <p:sp>
        <p:nvSpPr>
          <p:cNvPr id="5" name="Rectangle 4"/>
          <p:cNvSpPr>
            <a:spLocks noChangeArrowheads="1"/>
          </p:cNvSpPr>
          <p:nvPr/>
        </p:nvSpPr>
        <p:spPr bwMode="auto">
          <a:xfrm>
            <a:off x="971550" y="1196515"/>
            <a:ext cx="7200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ru-RU" altLang="ru-RU" sz="1200" b="1" dirty="0">
              <a:solidFill>
                <a:srgbClr val="6666FF"/>
              </a:solidFill>
            </a:endParaRPr>
          </a:p>
          <a:p>
            <a:pPr algn="ctr" eaLnBrk="1" hangingPunct="1">
              <a:spcBef>
                <a:spcPct val="0"/>
              </a:spcBef>
              <a:buFontTx/>
              <a:buNone/>
            </a:pPr>
            <a:r>
              <a:rPr lang="ru-RU" altLang="ru-RU" sz="1200" dirty="0" smtClean="0">
                <a:latin typeface="PF Din Text Cond Pro Light"/>
              </a:rPr>
              <a:t>Фактический </a:t>
            </a:r>
            <a:r>
              <a:rPr lang="ru-RU" altLang="ru-RU" sz="1200" dirty="0">
                <a:latin typeface="PF Din Text Cond Pro Light"/>
              </a:rPr>
              <a:t>объем инвестиций </a:t>
            </a:r>
            <a:r>
              <a:rPr lang="ru-RU" altLang="ru-RU" sz="1200" dirty="0" smtClean="0">
                <a:latin typeface="PF Din Text Cond Pro Light"/>
              </a:rPr>
              <a:t>за 1-е полугодие 2019 года:</a:t>
            </a:r>
            <a:endParaRPr lang="ru-RU" altLang="ru-RU" sz="1200" dirty="0">
              <a:latin typeface="PF Din Text Cond Pro Light"/>
            </a:endParaRPr>
          </a:p>
          <a:p>
            <a:pPr algn="ctr" eaLnBrk="1" hangingPunct="1">
              <a:spcBef>
                <a:spcPct val="0"/>
              </a:spcBef>
              <a:buFontTx/>
              <a:buNone/>
            </a:pPr>
            <a:endParaRPr lang="ru-RU" altLang="ru-RU" sz="1200" b="1" dirty="0">
              <a:solidFill>
                <a:srgbClr val="6666FF"/>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878539614"/>
              </p:ext>
            </p:extLst>
          </p:nvPr>
        </p:nvGraphicFramePr>
        <p:xfrm>
          <a:off x="457199" y="1874376"/>
          <a:ext cx="8274820" cy="4184781"/>
        </p:xfrm>
        <a:graphic>
          <a:graphicData uri="http://schemas.openxmlformats.org/drawingml/2006/table">
            <a:tbl>
              <a:tblPr>
                <a:tableStyleId>{5C22544A-7EE6-4342-B048-85BDC9FD1C3A}</a:tableStyleId>
              </a:tblPr>
              <a:tblGrid>
                <a:gridCol w="1821501">
                  <a:extLst>
                    <a:ext uri="{9D8B030D-6E8A-4147-A177-3AD203B41FA5}">
                      <a16:colId xmlns:a16="http://schemas.microsoft.com/office/drawing/2014/main" val="3238062623"/>
                    </a:ext>
                  </a:extLst>
                </a:gridCol>
                <a:gridCol w="520428">
                  <a:extLst>
                    <a:ext uri="{9D8B030D-6E8A-4147-A177-3AD203B41FA5}">
                      <a16:colId xmlns:a16="http://schemas.microsoft.com/office/drawing/2014/main" val="3558937619"/>
                    </a:ext>
                  </a:extLst>
                </a:gridCol>
                <a:gridCol w="537777">
                  <a:extLst>
                    <a:ext uri="{9D8B030D-6E8A-4147-A177-3AD203B41FA5}">
                      <a16:colId xmlns:a16="http://schemas.microsoft.com/office/drawing/2014/main" val="1397487250"/>
                    </a:ext>
                  </a:extLst>
                </a:gridCol>
                <a:gridCol w="537777">
                  <a:extLst>
                    <a:ext uri="{9D8B030D-6E8A-4147-A177-3AD203B41FA5}">
                      <a16:colId xmlns:a16="http://schemas.microsoft.com/office/drawing/2014/main" val="4245153370"/>
                    </a:ext>
                  </a:extLst>
                </a:gridCol>
                <a:gridCol w="485734">
                  <a:extLst>
                    <a:ext uri="{9D8B030D-6E8A-4147-A177-3AD203B41FA5}">
                      <a16:colId xmlns:a16="http://schemas.microsoft.com/office/drawing/2014/main" val="1493821079"/>
                    </a:ext>
                  </a:extLst>
                </a:gridCol>
                <a:gridCol w="503083">
                  <a:extLst>
                    <a:ext uri="{9D8B030D-6E8A-4147-A177-3AD203B41FA5}">
                      <a16:colId xmlns:a16="http://schemas.microsoft.com/office/drawing/2014/main" val="519800229"/>
                    </a:ext>
                  </a:extLst>
                </a:gridCol>
                <a:gridCol w="507418">
                  <a:extLst>
                    <a:ext uri="{9D8B030D-6E8A-4147-A177-3AD203B41FA5}">
                      <a16:colId xmlns:a16="http://schemas.microsoft.com/office/drawing/2014/main" val="3765723383"/>
                    </a:ext>
                  </a:extLst>
                </a:gridCol>
                <a:gridCol w="555123">
                  <a:extLst>
                    <a:ext uri="{9D8B030D-6E8A-4147-A177-3AD203B41FA5}">
                      <a16:colId xmlns:a16="http://schemas.microsoft.com/office/drawing/2014/main" val="868653301"/>
                    </a:ext>
                  </a:extLst>
                </a:gridCol>
                <a:gridCol w="559460">
                  <a:extLst>
                    <a:ext uri="{9D8B030D-6E8A-4147-A177-3AD203B41FA5}">
                      <a16:colId xmlns:a16="http://schemas.microsoft.com/office/drawing/2014/main" val="3487366387"/>
                    </a:ext>
                  </a:extLst>
                </a:gridCol>
                <a:gridCol w="589820">
                  <a:extLst>
                    <a:ext uri="{9D8B030D-6E8A-4147-A177-3AD203B41FA5}">
                      <a16:colId xmlns:a16="http://schemas.microsoft.com/office/drawing/2014/main" val="2990534336"/>
                    </a:ext>
                  </a:extLst>
                </a:gridCol>
                <a:gridCol w="585482">
                  <a:extLst>
                    <a:ext uri="{9D8B030D-6E8A-4147-A177-3AD203B41FA5}">
                      <a16:colId xmlns:a16="http://schemas.microsoft.com/office/drawing/2014/main" val="4151941098"/>
                    </a:ext>
                  </a:extLst>
                </a:gridCol>
                <a:gridCol w="537777">
                  <a:extLst>
                    <a:ext uri="{9D8B030D-6E8A-4147-A177-3AD203B41FA5}">
                      <a16:colId xmlns:a16="http://schemas.microsoft.com/office/drawing/2014/main" val="864865240"/>
                    </a:ext>
                  </a:extLst>
                </a:gridCol>
                <a:gridCol w="533440">
                  <a:extLst>
                    <a:ext uri="{9D8B030D-6E8A-4147-A177-3AD203B41FA5}">
                      <a16:colId xmlns:a16="http://schemas.microsoft.com/office/drawing/2014/main" val="1469058223"/>
                    </a:ext>
                  </a:extLst>
                </a:gridCol>
              </a:tblGrid>
              <a:tr h="426011">
                <a:tc rowSpan="3">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Наименование филиала ПАО «МРСК Юга»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1" i="0" u="none" strike="noStrike" cap="none" spc="0" normalizeH="0" baseline="0" noProof="0" dirty="0" smtClean="0">
                          <a:ln>
                            <a:noFill/>
                          </a:ln>
                          <a:solidFill>
                            <a:schemeClr val="tx1"/>
                          </a:solidFill>
                          <a:effectLst/>
                          <a:uFillTx/>
                          <a:latin typeface="PF Din Text Cond Pro Light"/>
                          <a:ea typeface="+mn-ea"/>
                          <a:cs typeface="Times New Roman" pitchFamily="18" charset="0"/>
                          <a:sym typeface="Calibri"/>
                        </a:rPr>
                        <a:t>План 1 </a:t>
                      </a:r>
                      <a:r>
                        <a:rPr kumimoji="0" lang="ru-RU" sz="1000" b="1" i="0" u="none" strike="noStrike" cap="none" spc="0" normalizeH="0" baseline="0" noProof="0" dirty="0" err="1" smtClean="0">
                          <a:ln>
                            <a:noFill/>
                          </a:ln>
                          <a:solidFill>
                            <a:schemeClr val="tx1"/>
                          </a:solidFill>
                          <a:effectLst/>
                          <a:uFillTx/>
                          <a:latin typeface="PF Din Text Cond Pro Light"/>
                          <a:ea typeface="+mn-ea"/>
                          <a:cs typeface="Times New Roman" pitchFamily="18" charset="0"/>
                          <a:sym typeface="Calibri"/>
                        </a:rPr>
                        <a:t>пг</a:t>
                      </a:r>
                      <a:r>
                        <a:rPr kumimoji="0" lang="ru-RU" sz="1000" b="1" i="0" u="none" strike="noStrike" cap="none" spc="0" normalizeH="0" baseline="0" noProof="0" dirty="0" smtClean="0">
                          <a:ln>
                            <a:noFill/>
                          </a:ln>
                          <a:solidFill>
                            <a:schemeClr val="tx1"/>
                          </a:solidFill>
                          <a:effectLst/>
                          <a:uFillTx/>
                          <a:latin typeface="PF Din Text Cond Pro Light"/>
                          <a:ea typeface="+mn-ea"/>
                          <a:cs typeface="Times New Roman" pitchFamily="18" charset="0"/>
                          <a:sym typeface="Calibri"/>
                        </a:rPr>
                        <a:t>. 2019 г.</a:t>
                      </a:r>
                      <a:endParaRPr kumimoji="0" lang="ru-RU" sz="10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Факт 1 </a:t>
                      </a:r>
                      <a:r>
                        <a:rPr kumimoji="0" lang="ru-RU" sz="1000" b="1" i="0" u="none" strike="noStrike" cap="none" spc="0" normalizeH="0" baseline="0" dirty="0" err="1" smtClean="0">
                          <a:ln>
                            <a:noFill/>
                          </a:ln>
                          <a:solidFill>
                            <a:schemeClr val="tx1"/>
                          </a:solidFill>
                          <a:effectLst/>
                          <a:uFillTx/>
                          <a:latin typeface="PF Din Text Cond Pro Light"/>
                          <a:ea typeface="+mn-ea"/>
                          <a:cs typeface="Times New Roman" pitchFamily="18" charset="0"/>
                          <a:sym typeface="Calibri"/>
                        </a:rPr>
                        <a:t>пг</a:t>
                      </a:r>
                      <a:r>
                        <a:rPr kumimoji="0" lang="ru-RU" sz="1000" b="1"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 2019 г.</a:t>
                      </a:r>
                      <a:endParaRPr kumimoji="0" lang="ru-RU" sz="1000" b="1"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B w="12700" cap="flat" cmpd="sng" algn="ctr">
                      <a:noFill/>
                      <a:prstDash val="solid"/>
                      <a:round/>
                      <a:headEnd type="none" w="med" len="med"/>
                      <a:tailEnd type="none" w="med" len="med"/>
                    </a:lnB>
                    <a:solidFill>
                      <a:schemeClr val="tx2">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58332060"/>
                  </a:ext>
                </a:extLst>
              </a:tr>
              <a:tr h="471756">
                <a:tc vMerge="1">
                  <a:txBody>
                    <a:bodyPr/>
                    <a:lstStyle/>
                    <a:p>
                      <a:endParaRPr lang="ru-RU"/>
                    </a:p>
                  </a:txBody>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Освоение</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Ввод</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gridSpan="2">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Освоение кап. Вложений</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gridSpan="6">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1" i="0" u="none" strike="noStrike" cap="none" spc="0" normalizeH="0" baseline="0" dirty="0">
                          <a:ln>
                            <a:noFill/>
                          </a:ln>
                          <a:solidFill>
                            <a:schemeClr val="bg1"/>
                          </a:solidFill>
                          <a:effectLst/>
                          <a:uFillTx/>
                          <a:latin typeface="PF Din Text Cond Pro Light"/>
                          <a:ea typeface="+mn-ea"/>
                          <a:cs typeface="Times New Roman" pitchFamily="18" charset="0"/>
                          <a:sym typeface="Calibri"/>
                        </a:rPr>
                        <a:t>Ввод</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02053792"/>
                  </a:ext>
                </a:extLst>
              </a:tr>
              <a:tr h="598872">
                <a:tc vMerge="1">
                  <a:txBody>
                    <a:bodyPr/>
                    <a:lstStyle/>
                    <a:p>
                      <a:endParaRPr lang="ru-RU"/>
                    </a:p>
                  </a:txBody>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МВА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Км</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млн. руб.</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МВА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Км</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0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3343296031"/>
                  </a:ext>
                </a:extLst>
              </a:tr>
              <a:tr h="52401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Итого по ПАО «МРСК Юга»</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293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529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132</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475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162</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53,6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958</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243,9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375</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61962243"/>
                  </a:ext>
                </a:extLst>
              </a:tr>
              <a:tr h="471756">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«Астраханьэнерго»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118</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207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1 564</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2 049</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126,6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15 830</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600531"/>
                  </a:ext>
                </a:extLst>
              </a:tr>
              <a:tr h="41172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«Волгоградэнерго»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136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18,4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111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104</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17</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171</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5,1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28</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8128233"/>
                  </a:ext>
                </a:extLst>
              </a:tr>
              <a:tr h="41172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«Калмэнерго»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311</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8653902"/>
                  </a:ext>
                </a:extLst>
              </a:tr>
              <a:tr h="374294">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«Ростовэнерго»</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181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144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45,9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262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145</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236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164</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11,2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400</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a:ln>
                            <a:noFill/>
                          </a:ln>
                          <a:solidFill>
                            <a:schemeClr val="tx1"/>
                          </a:solidFill>
                          <a:effectLst/>
                          <a:uFillTx/>
                          <a:latin typeface="PF Din Text Cond Pro Light"/>
                          <a:ea typeface="+mn-ea"/>
                          <a:cs typeface="Times New Roman" pitchFamily="18" charset="0"/>
                          <a:sym typeface="Calibri"/>
                        </a:rPr>
                        <a:t>107,3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234</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1259315"/>
                  </a:ext>
                </a:extLst>
              </a:tr>
              <a:tr h="494630">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Исполнительный аппарат</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smtClean="0">
                          <a:ln>
                            <a:noFill/>
                          </a:ln>
                          <a:solidFill>
                            <a:schemeClr val="tx1"/>
                          </a:solidFill>
                          <a:effectLst/>
                          <a:uFillTx/>
                          <a:latin typeface="PF Din Text Cond Pro Light"/>
                          <a:ea typeface="+mn-ea"/>
                          <a:cs typeface="Times New Roman" pitchFamily="18" charset="0"/>
                          <a:sym typeface="Calibri"/>
                        </a:rPr>
                        <a:t>11   </a:t>
                      </a:r>
                      <a:endPar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ctr" latinLnBrk="0">
                        <a:lnSpc>
                          <a:spcPct val="100000"/>
                        </a:lnSpc>
                        <a:spcBef>
                          <a:spcPts val="0"/>
                        </a:spcBef>
                        <a:spcAft>
                          <a:spcPts val="0"/>
                        </a:spcAft>
                        <a:buClrTx/>
                        <a:buSzTx/>
                        <a:buFontTx/>
                        <a:buNone/>
                        <a:tabLst/>
                      </a:pPr>
                      <a:r>
                        <a:rPr kumimoji="0" lang="ru-RU" sz="1100" b="0" i="0" u="none" strike="noStrike" cap="none" spc="0" normalizeH="0" baseline="0" dirty="0">
                          <a:ln>
                            <a:noFill/>
                          </a:ln>
                          <a:solidFill>
                            <a:schemeClr val="tx1"/>
                          </a:solidFill>
                          <a:effectLst/>
                          <a:uFillTx/>
                          <a:latin typeface="PF Din Text Cond Pro Light"/>
                          <a:ea typeface="+mn-ea"/>
                          <a:cs typeface="Times New Roman" pitchFamily="18" charset="0"/>
                          <a:sym typeface="Calibri"/>
                        </a:rPr>
                        <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39589673"/>
                  </a:ext>
                </a:extLst>
              </a:tr>
            </a:tbl>
          </a:graphicData>
        </a:graphic>
      </p:graphicFrame>
    </p:spTree>
    <p:extLst>
      <p:ext uri="{BB962C8B-B14F-4D97-AF65-F5344CB8AC3E}">
        <p14:creationId xmlns:p14="http://schemas.microsoft.com/office/powerpoint/2010/main" val="3338646448"/>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fld id="{86CB4B4D-7CA3-9044-876B-883B54F8677D}" type="slidenum">
              <a:rPr lang="ru-RU" smtClean="0"/>
              <a:pPr/>
              <a:t>45</a:t>
            </a:fld>
            <a:endParaRPr lang="ru-RU"/>
          </a:p>
        </p:txBody>
      </p:sp>
      <p:sp>
        <p:nvSpPr>
          <p:cNvPr id="4" name="Заголовок 3"/>
          <p:cNvSpPr>
            <a:spLocks noGrp="1"/>
          </p:cNvSpPr>
          <p:nvPr>
            <p:ph type="title"/>
          </p:nvPr>
        </p:nvSpPr>
        <p:spPr/>
        <p:txBody>
          <a:bodyPr/>
          <a:lstStyle/>
          <a:p>
            <a:r>
              <a:rPr lang="ru-RU" dirty="0" smtClean="0"/>
              <a:t>РЕАЛИЗОВАННЫЕ ПРОЕКТЫ</a:t>
            </a:r>
            <a:endParaRPr lang="ru-RU" dirty="0"/>
          </a:p>
        </p:txBody>
      </p:sp>
    </p:spTree>
    <p:extLst>
      <p:ext uri="{BB962C8B-B14F-4D97-AF65-F5344CB8AC3E}">
        <p14:creationId xmlns:p14="http://schemas.microsoft.com/office/powerpoint/2010/main" val="307319487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46</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994061322"/>
              </p:ext>
            </p:extLst>
          </p:nvPr>
        </p:nvGraphicFramePr>
        <p:xfrm>
          <a:off x="361740" y="982681"/>
          <a:ext cx="8380325" cy="5199909"/>
        </p:xfrm>
        <a:graphic>
          <a:graphicData uri="http://schemas.openxmlformats.org/drawingml/2006/table">
            <a:tbl>
              <a:tblPr firstRow="1" firstCol="1" bandRow="1"/>
              <a:tblGrid>
                <a:gridCol w="616955">
                  <a:extLst>
                    <a:ext uri="{9D8B030D-6E8A-4147-A177-3AD203B41FA5}">
                      <a16:colId xmlns:a16="http://schemas.microsoft.com/office/drawing/2014/main" val="20000"/>
                    </a:ext>
                  </a:extLst>
                </a:gridCol>
                <a:gridCol w="6155635">
                  <a:extLst>
                    <a:ext uri="{9D8B030D-6E8A-4147-A177-3AD203B41FA5}">
                      <a16:colId xmlns:a16="http://schemas.microsoft.com/office/drawing/2014/main" val="20001"/>
                    </a:ext>
                  </a:extLst>
                </a:gridCol>
                <a:gridCol w="733529">
                  <a:extLst>
                    <a:ext uri="{9D8B030D-6E8A-4147-A177-3AD203B41FA5}">
                      <a16:colId xmlns:a16="http://schemas.microsoft.com/office/drawing/2014/main" val="20002"/>
                    </a:ext>
                  </a:extLst>
                </a:gridCol>
                <a:gridCol w="874206">
                  <a:extLst>
                    <a:ext uri="{9D8B030D-6E8A-4147-A177-3AD203B41FA5}">
                      <a16:colId xmlns:a16="http://schemas.microsoft.com/office/drawing/2014/main" val="20003"/>
                    </a:ext>
                  </a:extLst>
                </a:gridCol>
              </a:tblGrid>
              <a:tr h="301275">
                <a:tc rowSpan="2" gridSpan="2">
                  <a:txBody>
                    <a:bodyPr/>
                    <a:lstStyle/>
                    <a:p>
                      <a:pPr algn="ctr">
                        <a:spcAft>
                          <a:spcPts val="0"/>
                        </a:spcAft>
                      </a:pPr>
                      <a:r>
                        <a:rPr lang="ru-RU" sz="1200" b="1" dirty="0" smtClean="0">
                          <a:solidFill>
                            <a:schemeClr val="bg1"/>
                          </a:solidFill>
                          <a:effectLst/>
                          <a:latin typeface="PF Din Text Cond Pro Light"/>
                          <a:ea typeface="Times New Roman"/>
                          <a:cs typeface="Times New Roman"/>
                        </a:rPr>
                        <a:t>ИНВЕСТИЦИОННЫЙ ПРОЕКТ</a:t>
                      </a:r>
                      <a:endParaRPr lang="ru-RU" sz="1200" b="1" dirty="0">
                        <a:solidFill>
                          <a:schemeClr val="bg1"/>
                        </a:solidFill>
                        <a:effectLst/>
                        <a:latin typeface="PF Din Text Cond Pro Light"/>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spcAft>
                          <a:spcPts val="0"/>
                        </a:spcAft>
                      </a:pPr>
                      <a:r>
                        <a:rPr lang="ru-RU" sz="1000" b="1" dirty="0" smtClean="0">
                          <a:solidFill>
                            <a:schemeClr val="bg1"/>
                          </a:solidFill>
                          <a:effectLst/>
                          <a:latin typeface="PF Din Text Cond Pro Light"/>
                          <a:ea typeface="Times New Roman"/>
                          <a:cs typeface="Times New Roman"/>
                        </a:rPr>
                        <a:t>ВВОД В ЭКСПЛУАТАЦИЮ </a:t>
                      </a:r>
                    </a:p>
                    <a:p>
                      <a:pPr algn="ctr">
                        <a:spcAft>
                          <a:spcPts val="0"/>
                        </a:spcAft>
                      </a:pPr>
                      <a:r>
                        <a:rPr lang="ru-RU" sz="1000" b="1" dirty="0" smtClean="0">
                          <a:solidFill>
                            <a:schemeClr val="bg1"/>
                          </a:solidFill>
                          <a:effectLst/>
                          <a:latin typeface="PF Din Text Cond Pro Light"/>
                          <a:ea typeface="Times New Roman"/>
                          <a:cs typeface="Times New Roman"/>
                        </a:rPr>
                        <a:t>ЗА 1 ПГ 2019</a:t>
                      </a:r>
                      <a:endParaRPr lang="ru-RU" sz="1000" b="1"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13056185"/>
                  </a:ext>
                </a:extLst>
              </a:tr>
              <a:tr h="301275">
                <a:tc gridSpan="2" v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v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 Din Text Cond Pro Light"/>
                          <a:ea typeface="Times New Roman"/>
                          <a:cs typeface="Times New Roman"/>
                        </a:rPr>
                        <a:t>МВА</a:t>
                      </a:r>
                      <a:endParaRPr lang="ru-RU" sz="1200"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 Din Text Cond Pro Light"/>
                          <a:ea typeface="Times New Roman"/>
                          <a:cs typeface="Times New Roman"/>
                        </a:rPr>
                        <a:t>км</a:t>
                      </a:r>
                      <a:endParaRPr lang="ru-RU" sz="1200"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782611880"/>
                  </a:ext>
                </a:extLst>
              </a:tr>
              <a:tr h="30127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bg1"/>
                          </a:solidFill>
                          <a:effectLst/>
                          <a:latin typeface="PF Din Text Cond Pro Light"/>
                          <a:ea typeface="Times New Roman"/>
                          <a:cs typeface="Times New Roman"/>
                        </a:rPr>
                        <a:t>ИТОГО</a:t>
                      </a:r>
                      <a:r>
                        <a:rPr lang="ru-RU" sz="1200" baseline="0" dirty="0" smtClean="0">
                          <a:solidFill>
                            <a:schemeClr val="bg1"/>
                          </a:solidFill>
                          <a:effectLst/>
                          <a:latin typeface="PF Din Text Cond Pro Light"/>
                          <a:ea typeface="Times New Roman"/>
                          <a:cs typeface="Times New Roman"/>
                        </a:rPr>
                        <a:t>  ПАО «МРСК ЮГА»</a:t>
                      </a:r>
                      <a:endParaRPr lang="ru-RU" sz="1200" dirty="0">
                        <a:solidFill>
                          <a:schemeClr val="bg1"/>
                        </a:solidFill>
                        <a:effectLst/>
                        <a:latin typeface="PF Din Text Cond Pro Light"/>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 Din Text Cond Pro Light"/>
                          <a:ea typeface="Times New Roman"/>
                          <a:cs typeface="Times New Roman"/>
                        </a:rPr>
                        <a:t>53,58</a:t>
                      </a:r>
                      <a:endParaRPr lang="ru-RU" sz="1200"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 Din Text Cond Pro Light"/>
                          <a:ea typeface="Times New Roman"/>
                          <a:cs typeface="Times New Roman"/>
                        </a:rPr>
                        <a:t>243,934</a:t>
                      </a:r>
                      <a:endParaRPr lang="ru-RU" sz="1200"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54525904"/>
                  </a:ext>
                </a:extLst>
              </a:tr>
              <a:tr h="30127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dirty="0" smtClean="0">
                          <a:solidFill>
                            <a:schemeClr val="bg1"/>
                          </a:solidFill>
                          <a:effectLst/>
                          <a:latin typeface="PF Din Text Cond Pro Light"/>
                          <a:ea typeface="Times New Roman"/>
                          <a:cs typeface="Times New Roman"/>
                        </a:rPr>
                        <a:t>филиал</a:t>
                      </a:r>
                      <a:endParaRPr lang="ru-RU" sz="1100" dirty="0">
                        <a:solidFill>
                          <a:schemeClr val="bg1"/>
                        </a:solidFill>
                        <a:effectLst/>
                        <a:latin typeface="PF Din Text Cond Pro Light"/>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 Din Text Cond Pro Light"/>
                          <a:ea typeface="+mn-ea"/>
                          <a:cs typeface="+mn-cs"/>
                        </a:rPr>
                        <a:t>АСТРАХАНЬЭНЕРГО</a:t>
                      </a:r>
                      <a:endParaRPr lang="ru-RU" sz="1200"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 Din Text Cond Pro Light"/>
                          <a:ea typeface="Times New Roman"/>
                          <a:cs typeface="Times New Roman"/>
                        </a:rPr>
                        <a:t>40,977</a:t>
                      </a:r>
                      <a:endParaRPr lang="ru-RU" sz="1200"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 Din Text Cond Pro Light"/>
                          <a:ea typeface="Times New Roman"/>
                          <a:cs typeface="Times New Roman"/>
                        </a:rPr>
                        <a:t>126,640</a:t>
                      </a:r>
                      <a:endParaRPr lang="ru-RU" sz="1200" dirty="0">
                        <a:solidFill>
                          <a:schemeClr val="bg1"/>
                        </a:solidFill>
                        <a:effectLst/>
                        <a:latin typeface="PF Din Text Cond Pro Light"/>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492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cap="none" spc="0" baseline="0" dirty="0">
                          <a:ln>
                            <a:noFill/>
                          </a:ln>
                          <a:solidFill>
                            <a:schemeClr val="dk1"/>
                          </a:solidFill>
                          <a:effectLst/>
                          <a:uFillTx/>
                          <a:latin typeface="PF Din Text Cond Pro Light"/>
                          <a:ea typeface="+mn-ea"/>
                          <a:cs typeface="+mn-cs"/>
                          <a:sym typeface="Calibri"/>
                        </a:rPr>
                        <a:t>Строительство 2 КЛ-6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от РУ 6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ПС 110/6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a:t>
                      </a:r>
                      <a:r>
                        <a:rPr lang="ru-RU" sz="1100" b="0" i="0" u="none" strike="noStrike" cap="none" spc="0" baseline="0" dirty="0" err="1">
                          <a:ln>
                            <a:noFill/>
                          </a:ln>
                          <a:solidFill>
                            <a:schemeClr val="dk1"/>
                          </a:solidFill>
                          <a:effectLst/>
                          <a:uFillTx/>
                          <a:latin typeface="PF Din Text Cond Pro Light"/>
                          <a:ea typeface="+mn-ea"/>
                          <a:cs typeface="+mn-cs"/>
                          <a:sym typeface="Calibri"/>
                        </a:rPr>
                        <a:t>Вододелитель</a:t>
                      </a:r>
                      <a:r>
                        <a:rPr lang="ru-RU" sz="1100" b="0" i="0" u="none" strike="noStrike" cap="none" spc="0" baseline="0" dirty="0">
                          <a:ln>
                            <a:noFill/>
                          </a:ln>
                          <a:solidFill>
                            <a:schemeClr val="dk1"/>
                          </a:solidFill>
                          <a:effectLst/>
                          <a:uFillTx/>
                          <a:latin typeface="PF Din Text Cond Pro Light"/>
                          <a:ea typeface="+mn-ea"/>
                          <a:cs typeface="+mn-cs"/>
                          <a:sym typeface="Calibri"/>
                        </a:rPr>
                        <a:t> для технологического присоединения солнечной электростанции «Михайловская» (ориентировочная протяженность ~ 2х0,177 км)</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cap="none" spc="0" baseline="0" dirty="0" smtClean="0">
                          <a:ln>
                            <a:noFill/>
                          </a:ln>
                          <a:solidFill>
                            <a:schemeClr val="dk1"/>
                          </a:solidFill>
                          <a:effectLst/>
                          <a:uFillTx/>
                          <a:latin typeface="PF Din Text Cond Pro Light"/>
                          <a:ea typeface="+mn-ea"/>
                          <a:cs typeface="+mn-cs"/>
                          <a:sym typeface="Calibri"/>
                        </a:rPr>
                        <a:t>-</a:t>
                      </a:r>
                      <a:endParaRPr lang="ru-RU" sz="1100" b="0" i="0" u="none" strike="noStrike"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1,016</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542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cap="none" spc="0" baseline="0" dirty="0">
                          <a:ln>
                            <a:noFill/>
                          </a:ln>
                          <a:solidFill>
                            <a:schemeClr val="dk1"/>
                          </a:solidFill>
                          <a:effectLst/>
                          <a:uFillTx/>
                          <a:latin typeface="PF Din Text Cond Pro Light"/>
                          <a:ea typeface="+mn-ea"/>
                          <a:cs typeface="+mn-cs"/>
                          <a:sym typeface="Calibri"/>
                        </a:rPr>
                        <a:t>Строительство 2 КЛ-6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от РУ 6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ПС 110/6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Окрасочная для технологического присоединения солнечной электростанции «Элиста Северная» (ориентировочная протяженность ~ 2х0,081 км)</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a:t>
                      </a: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0,212</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2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cap="none" spc="0" baseline="0" dirty="0">
                          <a:ln>
                            <a:noFill/>
                          </a:ln>
                          <a:solidFill>
                            <a:schemeClr val="dk1"/>
                          </a:solidFill>
                          <a:effectLst/>
                          <a:uFillTx/>
                          <a:latin typeface="PF Din Text Cond Pro Light"/>
                          <a:ea typeface="+mn-ea"/>
                          <a:cs typeface="+mn-cs"/>
                          <a:sym typeface="Calibri"/>
                        </a:rPr>
                        <a:t>Строительство двух КЛ-10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и установка 2БРТП-10/0,4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ПС 110/10/10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Юбилейная для электроснабжения многофункционального центра с катком по адресу: пер. Бульварный, 4, Кировский район, г. Астрахань (ориентировочная протяженность 2КЛ-10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-2х2,8 км, ориентировочная мощность-2х2,5 МВА)</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5,000</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5,512</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3832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cap="none" spc="0" baseline="0" dirty="0">
                          <a:ln>
                            <a:noFill/>
                          </a:ln>
                          <a:solidFill>
                            <a:schemeClr val="dk1"/>
                          </a:solidFill>
                          <a:effectLst/>
                          <a:uFillTx/>
                          <a:latin typeface="PF Din Text Cond Pro Light"/>
                          <a:ea typeface="+mn-ea"/>
                          <a:cs typeface="+mn-cs"/>
                          <a:sym typeface="Calibri"/>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2,854</a:t>
                      </a: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15,743</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04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cap="none" spc="0" baseline="0" dirty="0">
                          <a:ln>
                            <a:noFill/>
                          </a:ln>
                          <a:solidFill>
                            <a:schemeClr val="dk1"/>
                          </a:solidFill>
                          <a:effectLst/>
                          <a:uFillTx/>
                          <a:latin typeface="PF Din Text Cond Pro Light"/>
                          <a:ea typeface="+mn-ea"/>
                          <a:cs typeface="+mn-cs"/>
                          <a:sym typeface="Calibri"/>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2,740</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27,809</a:t>
                      </a: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5174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cap="none" spc="0" baseline="0" dirty="0">
                          <a:ln>
                            <a:noFill/>
                          </a:ln>
                          <a:solidFill>
                            <a:schemeClr val="dk1"/>
                          </a:solidFill>
                          <a:effectLst/>
                          <a:uFillTx/>
                          <a:latin typeface="PF Din Text Cond Pro Light"/>
                          <a:ea typeface="+mn-ea"/>
                          <a:cs typeface="+mn-cs"/>
                          <a:sym typeface="Calibri"/>
                        </a:rPr>
                        <a:t>Вынос КЛ-6 </a:t>
                      </a:r>
                      <a:r>
                        <a:rPr lang="ru-RU" sz="1100" b="0" i="0" u="none" strike="noStrike" cap="none" spc="0" baseline="0" dirty="0" err="1">
                          <a:ln>
                            <a:noFill/>
                          </a:ln>
                          <a:solidFill>
                            <a:schemeClr val="dk1"/>
                          </a:solidFill>
                          <a:effectLst/>
                          <a:uFillTx/>
                          <a:latin typeface="PF Din Text Cond Pro Light"/>
                          <a:ea typeface="+mn-ea"/>
                          <a:cs typeface="+mn-cs"/>
                          <a:sym typeface="Calibri"/>
                        </a:rPr>
                        <a:t>кВ</a:t>
                      </a:r>
                      <a:r>
                        <a:rPr lang="ru-RU" sz="1100" b="0" i="0" u="none" strike="noStrike" cap="none" spc="0" baseline="0" dirty="0">
                          <a:ln>
                            <a:noFill/>
                          </a:ln>
                          <a:solidFill>
                            <a:schemeClr val="dk1"/>
                          </a:solidFill>
                          <a:effectLst/>
                          <a:uFillTx/>
                          <a:latin typeface="PF Din Text Cond Pro Light"/>
                          <a:ea typeface="+mn-ea"/>
                          <a:cs typeface="+mn-cs"/>
                          <a:sym typeface="Calibri"/>
                        </a:rPr>
                        <a:t> из границ земельного участка строительства объекта: Строительная площадка многоуровневого комплекса по ул. Белгородская в Кировском районе г. Астрахани</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a:t>
                      </a: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0,126</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837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spcAft>
                          <a:spcPts val="0"/>
                        </a:spcAft>
                      </a:pPr>
                      <a:r>
                        <a:rPr lang="ru-RU" sz="1100" b="0" i="0" u="none" strike="noStrike" cap="none" spc="0" baseline="0" dirty="0" smtClean="0">
                          <a:ln>
                            <a:noFill/>
                          </a:ln>
                          <a:solidFill>
                            <a:schemeClr val="dk1"/>
                          </a:solidFill>
                          <a:effectLst/>
                          <a:uFillTx/>
                          <a:latin typeface="PF Din Text Cond Pro Light"/>
                          <a:ea typeface="+mn-ea"/>
                          <a:cs typeface="+mn-cs"/>
                          <a:sym typeface="Calibri"/>
                        </a:rPr>
                        <a:t>Замена силового трансформатора собственных нужд ТСН-1-10 в ячейке № 19 КРУН-10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кВ</a:t>
                      </a:r>
                      <a:r>
                        <a:rPr lang="ru-RU" sz="1100" b="0" i="0" u="none" strike="noStrike" cap="none" spc="0" baseline="0" dirty="0" smtClean="0">
                          <a:ln>
                            <a:noFill/>
                          </a:ln>
                          <a:solidFill>
                            <a:schemeClr val="dk1"/>
                          </a:solidFill>
                          <a:effectLst/>
                          <a:uFillTx/>
                          <a:latin typeface="PF Din Text Cond Pro Light"/>
                          <a:ea typeface="+mn-ea"/>
                          <a:cs typeface="+mn-cs"/>
                          <a:sym typeface="Calibri"/>
                        </a:rPr>
                        <a:t> ПС 110/10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кВ</a:t>
                      </a:r>
                      <a:r>
                        <a:rPr lang="ru-RU" sz="1100" b="0" i="0" u="none" strike="noStrike" cap="none" spc="0" baseline="0" dirty="0" smtClean="0">
                          <a:ln>
                            <a:noFill/>
                          </a:ln>
                          <a:solidFill>
                            <a:schemeClr val="dk1"/>
                          </a:solidFill>
                          <a:effectLst/>
                          <a:uFillTx/>
                          <a:latin typeface="PF Din Text Cond Pro Light"/>
                          <a:ea typeface="+mn-ea"/>
                          <a:cs typeface="+mn-cs"/>
                          <a:sym typeface="Calibri"/>
                        </a:rPr>
                        <a:t> Рождественка Астраханская область,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Ахтубинский</a:t>
                      </a:r>
                      <a:r>
                        <a:rPr lang="ru-RU" sz="1100" b="0" i="0" u="none" strike="noStrike" cap="none" spc="0" baseline="0" dirty="0" smtClean="0">
                          <a:ln>
                            <a:noFill/>
                          </a:ln>
                          <a:solidFill>
                            <a:schemeClr val="dk1"/>
                          </a:solidFill>
                          <a:effectLst/>
                          <a:uFillTx/>
                          <a:latin typeface="PF Din Text Cond Pro Light"/>
                          <a:ea typeface="+mn-ea"/>
                          <a:cs typeface="+mn-cs"/>
                          <a:sym typeface="Calibri"/>
                        </a:rPr>
                        <a:t> район, Рождественка, 30-й км автодороги Ахтубинск-Астрахань 100 м влево от дороги (фактическая мощность – 0,04 МВА)</a:t>
                      </a:r>
                      <a:endParaRPr lang="ru-RU" sz="1100" dirty="0">
                        <a:effectLst/>
                        <a:latin typeface="PF Din Text Cond Pro Light"/>
                        <a:ea typeface="Times New Roman"/>
                        <a:cs typeface="Times New Roman"/>
                      </a:endParaRPr>
                    </a:p>
                  </a:txBody>
                  <a:tcPr marL="72000" marR="7200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0,040</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a:t>
                      </a: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1618445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47</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457842317"/>
              </p:ext>
            </p:extLst>
          </p:nvPr>
        </p:nvGraphicFramePr>
        <p:xfrm>
          <a:off x="301450" y="982680"/>
          <a:ext cx="8595261" cy="5335572"/>
        </p:xfrm>
        <a:graphic>
          <a:graphicData uri="http://schemas.openxmlformats.org/drawingml/2006/table">
            <a:tbl>
              <a:tblPr firstRow="1" firstCol="1" bandRow="1"/>
              <a:tblGrid>
                <a:gridCol w="632779">
                  <a:extLst>
                    <a:ext uri="{9D8B030D-6E8A-4147-A177-3AD203B41FA5}">
                      <a16:colId xmlns:a16="http://schemas.microsoft.com/office/drawing/2014/main" val="20000"/>
                    </a:ext>
                  </a:extLst>
                </a:gridCol>
                <a:gridCol w="6401068">
                  <a:extLst>
                    <a:ext uri="{9D8B030D-6E8A-4147-A177-3AD203B41FA5}">
                      <a16:colId xmlns:a16="http://schemas.microsoft.com/office/drawing/2014/main" val="20001"/>
                    </a:ext>
                  </a:extLst>
                </a:gridCol>
                <a:gridCol w="834013">
                  <a:extLst>
                    <a:ext uri="{9D8B030D-6E8A-4147-A177-3AD203B41FA5}">
                      <a16:colId xmlns:a16="http://schemas.microsoft.com/office/drawing/2014/main" val="20002"/>
                    </a:ext>
                  </a:extLst>
                </a:gridCol>
                <a:gridCol w="727401">
                  <a:extLst>
                    <a:ext uri="{9D8B030D-6E8A-4147-A177-3AD203B41FA5}">
                      <a16:colId xmlns:a16="http://schemas.microsoft.com/office/drawing/2014/main" val="20003"/>
                    </a:ext>
                  </a:extLst>
                </a:gridCol>
              </a:tblGrid>
              <a:tr h="31391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филиал</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mn-ea"/>
                          <a:cs typeface="+mn-cs"/>
                        </a:rPr>
                        <a:t>АСТРАХАНЬЭНЕРГО</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40,977</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126,640</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34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100" b="0" i="0" u="none" strike="noStrike" cap="none" spc="0" baseline="0" dirty="0" smtClean="0">
                          <a:ln>
                            <a:noFill/>
                          </a:ln>
                          <a:solidFill>
                            <a:schemeClr val="dk1"/>
                          </a:solidFill>
                          <a:effectLst/>
                          <a:uFillTx/>
                          <a:latin typeface="PF Din Text Cond Pro Light"/>
                          <a:ea typeface="+mn-ea"/>
                          <a:cs typeface="+mn-cs"/>
                          <a:sym typeface="Calibri"/>
                        </a:rPr>
                        <a:t>Консолидация электросетевых активов - Приобретение основного средства по договору дарения СНТ Электрон (фактическая протяженность ВЛ-10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кВ</a:t>
                      </a:r>
                      <a:r>
                        <a:rPr lang="ru-RU" sz="1100" b="0" i="0" u="none" strike="noStrike" cap="none" spc="0" baseline="0" dirty="0" smtClean="0">
                          <a:ln>
                            <a:noFill/>
                          </a:ln>
                          <a:solidFill>
                            <a:schemeClr val="dk1"/>
                          </a:solidFill>
                          <a:effectLst/>
                          <a:uFillTx/>
                          <a:latin typeface="PF Din Text Cond Pro Light"/>
                          <a:ea typeface="+mn-ea"/>
                          <a:cs typeface="+mn-cs"/>
                          <a:sym typeface="Calibri"/>
                        </a:rPr>
                        <a:t> - 0,017 км, ВЛ-0,4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кВ</a:t>
                      </a:r>
                      <a:r>
                        <a:rPr lang="ru-RU" sz="1100" b="0" i="0" u="none" strike="noStrike" cap="none" spc="0" baseline="0" dirty="0" smtClean="0">
                          <a:ln>
                            <a:noFill/>
                          </a:ln>
                          <a:solidFill>
                            <a:schemeClr val="dk1"/>
                          </a:solidFill>
                          <a:effectLst/>
                          <a:uFillTx/>
                          <a:latin typeface="PF Din Text Cond Pro Light"/>
                          <a:ea typeface="+mn-ea"/>
                          <a:cs typeface="+mn-cs"/>
                          <a:sym typeface="Calibri"/>
                        </a:rPr>
                        <a:t> - 3,24 км)</a:t>
                      </a:r>
                      <a:endParaRPr lang="ru-RU" sz="1100" dirty="0">
                        <a:effectLst/>
                        <a:latin typeface="PF Din Text Cond Pro Light"/>
                        <a:ea typeface="Times New Roman"/>
                        <a:cs typeface="Times New Roman"/>
                      </a:endParaRPr>
                    </a:p>
                  </a:txBody>
                  <a:tcPr marL="72000" marR="7200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3,257</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534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1100" b="0" i="0" u="none" strike="noStrike" cap="none" spc="0" baseline="0" dirty="0" smtClean="0">
                          <a:ln>
                            <a:noFill/>
                          </a:ln>
                          <a:solidFill>
                            <a:schemeClr val="dk1"/>
                          </a:solidFill>
                          <a:effectLst/>
                          <a:uFillTx/>
                          <a:latin typeface="PF Din Text Cond Pro Light"/>
                          <a:ea typeface="+mn-ea"/>
                          <a:cs typeface="+mn-cs"/>
                          <a:sym typeface="Calibri"/>
                        </a:rPr>
                        <a:t>Консолидация электросетевых активов -Приобретение основного средства по договору дарения СНТ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Казатум</a:t>
                      </a:r>
                      <a:r>
                        <a:rPr lang="ru-RU" sz="1100" b="0" i="0" u="none" strike="noStrike" cap="none" spc="0" baseline="0" dirty="0" smtClean="0">
                          <a:ln>
                            <a:noFill/>
                          </a:ln>
                          <a:solidFill>
                            <a:schemeClr val="dk1"/>
                          </a:solidFill>
                          <a:effectLst/>
                          <a:uFillTx/>
                          <a:latin typeface="PF Din Text Cond Pro Light"/>
                          <a:ea typeface="+mn-ea"/>
                          <a:cs typeface="+mn-cs"/>
                          <a:sym typeface="Calibri"/>
                        </a:rPr>
                        <a:t> (фактическая протяженность ВЛ-10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кВ</a:t>
                      </a:r>
                      <a:r>
                        <a:rPr lang="ru-RU" sz="1100" b="0" i="0" u="none" strike="noStrike" cap="none" spc="0" baseline="0" dirty="0" smtClean="0">
                          <a:ln>
                            <a:noFill/>
                          </a:ln>
                          <a:solidFill>
                            <a:schemeClr val="dk1"/>
                          </a:solidFill>
                          <a:effectLst/>
                          <a:uFillTx/>
                          <a:latin typeface="PF Din Text Cond Pro Light"/>
                          <a:ea typeface="+mn-ea"/>
                          <a:cs typeface="+mn-cs"/>
                          <a:sym typeface="Calibri"/>
                        </a:rPr>
                        <a:t> - 0,42 км, ВЛ-0,4 </a:t>
                      </a:r>
                      <a:r>
                        <a:rPr lang="ru-RU" sz="1100" b="0" i="0" u="none" strike="noStrike" cap="none" spc="0" baseline="0" dirty="0" err="1" smtClean="0">
                          <a:ln>
                            <a:noFill/>
                          </a:ln>
                          <a:solidFill>
                            <a:schemeClr val="dk1"/>
                          </a:solidFill>
                          <a:effectLst/>
                          <a:uFillTx/>
                          <a:latin typeface="PF Din Text Cond Pro Light"/>
                          <a:ea typeface="+mn-ea"/>
                          <a:cs typeface="+mn-cs"/>
                          <a:sym typeface="Calibri"/>
                        </a:rPr>
                        <a:t>кВ</a:t>
                      </a:r>
                      <a:r>
                        <a:rPr lang="ru-RU" sz="1100" b="0" i="0" u="none" strike="noStrike" cap="none" spc="0" baseline="0" dirty="0" smtClean="0">
                          <a:ln>
                            <a:noFill/>
                          </a:ln>
                          <a:solidFill>
                            <a:schemeClr val="dk1"/>
                          </a:solidFill>
                          <a:effectLst/>
                          <a:uFillTx/>
                          <a:latin typeface="PF Din Text Cond Pro Light"/>
                          <a:ea typeface="+mn-ea"/>
                          <a:cs typeface="+mn-cs"/>
                          <a:sym typeface="Calibri"/>
                        </a:rPr>
                        <a:t> - 0,4 км, фактическая мощность - 0,25 МВА)</a:t>
                      </a:r>
                    </a:p>
                  </a:txBody>
                  <a:tcPr marL="72000" marR="7200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0,250</a:t>
                      </a:r>
                    </a:p>
                  </a:txBody>
                  <a:tcPr marL="72000" marR="7200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latinLnBrk="0" hangingPunct="1">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0,820</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72000" marR="72000"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9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nd Pro Light"/>
                          <a:ea typeface="+mn-ea"/>
                          <a:cs typeface="+mn-cs"/>
                          <a:sym typeface="Calibri"/>
                        </a:rPr>
                        <a:t>Принятие на баланс бесхозных распределительных электрических сетей в зоне действия Северного РЭС (фактическая протяженность ВЛ-10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- 0,2 км, фактическая мощность – 0,4 МВА)</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  </a:t>
                      </a:r>
                      <a:r>
                        <a:rPr lang="ru-RU" sz="1100" b="0" i="0" u="none" strike="noStrike" kern="1200" cap="none" spc="0" baseline="0" dirty="0">
                          <a:ln>
                            <a:noFill/>
                          </a:ln>
                          <a:solidFill>
                            <a:schemeClr val="dk1"/>
                          </a:solidFill>
                          <a:effectLst/>
                          <a:uFillTx/>
                          <a:latin typeface="PF Din Text Cond Pro Light"/>
                          <a:ea typeface="+mn-ea"/>
                          <a:cs typeface="+mn-cs"/>
                          <a:sym typeface="Calibri"/>
                        </a:rPr>
                        <a:t>0,400   </a:t>
                      </a:r>
                    </a:p>
                  </a:txBody>
                  <a:tcPr marL="4605" marR="4605" marT="460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0,200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605" marR="4605" marT="4605"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717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nd Pro Light"/>
                          <a:ea typeface="+mn-ea"/>
                          <a:cs typeface="+mn-cs"/>
                          <a:sym typeface="Calibri"/>
                        </a:rPr>
                        <a:t>Принятие на баланс бесхозных распределительных электрических сетей в зоне действия Центрального РЭС (фактическая протяженность КЛ-10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- 2,46 км, КЛ-6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- 3,885 км, КЛ-0,4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- 0,063 км, ВЛ-10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- 0,53 км, ВЛ-6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- 5,333 км, ВЛ-0,4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- 0,205 км, фактическая мощность - 16,493 МВА)</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 </a:t>
                      </a:r>
                      <a:r>
                        <a:rPr lang="ru-RU" sz="1100" b="0" i="0" u="none" strike="noStrike" kern="1200" cap="none" spc="0" baseline="0" dirty="0">
                          <a:ln>
                            <a:noFill/>
                          </a:ln>
                          <a:solidFill>
                            <a:schemeClr val="dk1"/>
                          </a:solidFill>
                          <a:effectLst/>
                          <a:uFillTx/>
                          <a:latin typeface="PF Din Text Cond Pro Light"/>
                          <a:ea typeface="+mn-ea"/>
                          <a:cs typeface="+mn-cs"/>
                          <a:sym typeface="Calibri"/>
                        </a:rPr>
                        <a:t>16,493   </a:t>
                      </a:r>
                    </a:p>
                  </a:txBody>
                  <a:tcPr marL="4605" marR="4605" marT="460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12,476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605" marR="4605" marT="4605"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9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nd Pro Light"/>
                          <a:ea typeface="+mn-ea"/>
                          <a:cs typeface="+mn-cs"/>
                          <a:sym typeface="Calibri"/>
                        </a:rPr>
                        <a:t>Принятие на баланс бесхозных распределительных электрических сетей в зоне действия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Трусовского</a:t>
                      </a:r>
                      <a:r>
                        <a:rPr lang="ru-RU" sz="1100" b="0" i="0" u="none" strike="noStrike" kern="1200" cap="none" spc="0" baseline="0" dirty="0">
                          <a:ln>
                            <a:noFill/>
                          </a:ln>
                          <a:solidFill>
                            <a:schemeClr val="dk1"/>
                          </a:solidFill>
                          <a:effectLst/>
                          <a:uFillTx/>
                          <a:latin typeface="PF Din Text Cond Pro Light"/>
                          <a:ea typeface="+mn-ea"/>
                          <a:cs typeface="+mn-cs"/>
                          <a:sym typeface="Calibri"/>
                        </a:rPr>
                        <a:t> РЭС (фактическая протяженность КЛ-6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- 0,547 км, КЛ-0,4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- 0,175 км, ВЛ-10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- 2,39 км, ВЛ-6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- 2,311 км, фактическая мощность - 4,017 МВА)</a:t>
                      </a:r>
                    </a:p>
                  </a:txBody>
                  <a:tcPr marL="124324" marR="4605" marT="4605"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a:ln>
                            <a:noFill/>
                          </a:ln>
                          <a:solidFill>
                            <a:schemeClr val="dk1"/>
                          </a:solidFill>
                          <a:effectLst/>
                          <a:uFillTx/>
                          <a:latin typeface="PF Din Text Cond Pro Light"/>
                          <a:ea typeface="+mn-ea"/>
                          <a:cs typeface="+mn-cs"/>
                          <a:sym typeface="Calibri"/>
                        </a:rPr>
                        <a:t>   </a:t>
                      </a: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4,017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605" marR="4605" marT="4605"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a:ln>
                            <a:noFill/>
                          </a:ln>
                          <a:solidFill>
                            <a:schemeClr val="dk1"/>
                          </a:solidFill>
                          <a:effectLst/>
                          <a:uFillTx/>
                          <a:latin typeface="PF Din Text Cond Pro Light"/>
                          <a:ea typeface="+mn-ea"/>
                          <a:cs typeface="+mn-cs"/>
                          <a:sym typeface="Calibri"/>
                        </a:rPr>
                        <a:t> </a:t>
                      </a: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 </a:t>
                      </a:r>
                      <a:r>
                        <a:rPr lang="ru-RU" sz="1100" b="0" i="0" u="none" strike="noStrike" kern="1200" cap="none" spc="0" baseline="0" dirty="0">
                          <a:ln>
                            <a:noFill/>
                          </a:ln>
                          <a:solidFill>
                            <a:schemeClr val="dk1"/>
                          </a:solidFill>
                          <a:effectLst/>
                          <a:uFillTx/>
                          <a:latin typeface="PF Din Text Cond Pro Light"/>
                          <a:ea typeface="+mn-ea"/>
                          <a:cs typeface="+mn-cs"/>
                          <a:sym typeface="Calibri"/>
                        </a:rPr>
                        <a:t>5,423   </a:t>
                      </a:r>
                    </a:p>
                  </a:txBody>
                  <a:tcPr marL="4605" marR="4605" marT="4605"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АЭ</a:t>
                      </a: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nd Pro Light"/>
                          <a:ea typeface="+mn-ea"/>
                          <a:cs typeface="+mn-cs"/>
                          <a:sym typeface="Calibri"/>
                        </a:rPr>
                        <a:t>Принятие на баланс бесхозных распределительных электрических сетей в зоне действия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Заболдинского</a:t>
                      </a:r>
                      <a:r>
                        <a:rPr lang="ru-RU" sz="1100" b="0" i="0" u="none" strike="noStrike" kern="1200" cap="none" spc="0" baseline="0" dirty="0">
                          <a:ln>
                            <a:noFill/>
                          </a:ln>
                          <a:solidFill>
                            <a:schemeClr val="dk1"/>
                          </a:solidFill>
                          <a:effectLst/>
                          <a:uFillTx/>
                          <a:latin typeface="PF Din Text Cond Pro Light"/>
                          <a:ea typeface="+mn-ea"/>
                          <a:cs typeface="+mn-cs"/>
                          <a:sym typeface="Calibri"/>
                        </a:rPr>
                        <a:t> РЭС (фактическая протяженность КЛ-10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- 1,158 км, ВЛ-10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- 0,317 км, фактическая мощность - 5,543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5,543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1,475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АЭ</a:t>
                      </a: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nd Pro Light"/>
                          <a:ea typeface="+mn-ea"/>
                          <a:cs typeface="+mn-cs"/>
                          <a:sym typeface="Calibri"/>
                        </a:rPr>
                        <a:t>Принятие на баланс бесхозных распределительных электрических сетей в зоне действия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Ахтубинского</a:t>
                      </a:r>
                      <a:r>
                        <a:rPr lang="ru-RU" sz="1100" b="0" i="0" u="none" strike="noStrike" kern="1200" cap="none" spc="0" baseline="0" dirty="0">
                          <a:ln>
                            <a:noFill/>
                          </a:ln>
                          <a:solidFill>
                            <a:schemeClr val="dk1"/>
                          </a:solidFill>
                          <a:effectLst/>
                          <a:uFillTx/>
                          <a:latin typeface="PF Din Text Cond Pro Light"/>
                          <a:ea typeface="+mn-ea"/>
                          <a:cs typeface="+mn-cs"/>
                          <a:sym typeface="Calibri"/>
                        </a:rPr>
                        <a:t> РЭС (фактическая протяженности ВЛ-6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- 0,024 км, ВЛ-0,4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- 24,444 км, фактическая мощность - 0,25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 </a:t>
                      </a:r>
                      <a:r>
                        <a:rPr lang="ru-RU" sz="1100" b="0" i="0" u="none" strike="noStrike" kern="1200" cap="none" spc="0" baseline="0" dirty="0">
                          <a:ln>
                            <a:noFill/>
                          </a:ln>
                          <a:solidFill>
                            <a:schemeClr val="dk1"/>
                          </a:solidFill>
                          <a:effectLst/>
                          <a:uFillTx/>
                          <a:latin typeface="PF Din Text Cond Pro Light"/>
                          <a:ea typeface="+mn-ea"/>
                          <a:cs typeface="+mn-cs"/>
                          <a:sym typeface="Calibri"/>
                        </a:rPr>
                        <a:t>0,250   </a:t>
                      </a: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24,468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АЭ</a:t>
                      </a: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nd Pro Light"/>
                          <a:ea typeface="+mn-ea"/>
                          <a:cs typeface="+mn-cs"/>
                          <a:sym typeface="Calibri"/>
                        </a:rPr>
                        <a:t>Принятие на баланс бесхозных распределительных электрических сетей в зоне действия  Приволжского  РЭС (фактическая протяженность ВЛ-0,4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- 1,92 км, фактическая мощность - 0,5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0,500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1,920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АЭ</a:t>
                      </a: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nd Pro Light"/>
                          <a:ea typeface="+mn-ea"/>
                          <a:cs typeface="+mn-cs"/>
                          <a:sym typeface="Calibri"/>
                        </a:rPr>
                        <a:t>Консолидация электросетевых активов -Приобретение основного средства по договору дарения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Дроздковой</a:t>
                      </a:r>
                      <a:r>
                        <a:rPr lang="ru-RU" sz="1100" b="0" i="0" u="none" strike="noStrike" kern="1200" cap="none" spc="0" baseline="0" dirty="0">
                          <a:ln>
                            <a:noFill/>
                          </a:ln>
                          <a:solidFill>
                            <a:schemeClr val="dk1"/>
                          </a:solidFill>
                          <a:effectLst/>
                          <a:uFillTx/>
                          <a:latin typeface="PF Din Text Cond Pro Light"/>
                          <a:ea typeface="+mn-ea"/>
                          <a:cs typeface="+mn-cs"/>
                          <a:sym typeface="Calibri"/>
                        </a:rPr>
                        <a:t> Л.В. (фактическая протяженность ВЛ-6 </a:t>
                      </a:r>
                      <a:r>
                        <a:rPr lang="ru-RU" sz="1100" b="0" i="0" u="none" strike="noStrike" kern="1200" cap="none" spc="0" baseline="0" dirty="0" err="1">
                          <a:ln>
                            <a:noFill/>
                          </a:ln>
                          <a:solidFill>
                            <a:schemeClr val="dk1"/>
                          </a:solidFill>
                          <a:effectLst/>
                          <a:uFillTx/>
                          <a:latin typeface="PF Din Text Cond Pro Light"/>
                          <a:ea typeface="+mn-ea"/>
                          <a:cs typeface="+mn-cs"/>
                          <a:sym typeface="Calibri"/>
                        </a:rPr>
                        <a:t>кВ</a:t>
                      </a:r>
                      <a:r>
                        <a:rPr lang="ru-RU" sz="1100" b="0" i="0" u="none" strike="noStrike" kern="1200" cap="none" spc="0" baseline="0" dirty="0">
                          <a:ln>
                            <a:noFill/>
                          </a:ln>
                          <a:solidFill>
                            <a:schemeClr val="dk1"/>
                          </a:solidFill>
                          <a:effectLst/>
                          <a:uFillTx/>
                          <a:latin typeface="PF Din Text Cond Pro Light"/>
                          <a:ea typeface="+mn-ea"/>
                          <a:cs typeface="+mn-cs"/>
                          <a:sym typeface="Calibri"/>
                        </a:rPr>
                        <a:t> - 0,025 км, ,фактическая мощность - 0,160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0,160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nd Pro Light"/>
                          <a:ea typeface="+mn-ea"/>
                          <a:cs typeface="+mn-cs"/>
                          <a:sym typeface="Calibri"/>
                        </a:rPr>
                        <a:t>0,025   </a:t>
                      </a:r>
                      <a:endParaRPr lang="ru-RU" sz="1100" b="0" i="0" u="none" strike="noStrike" kern="1200" cap="none" spc="0" baseline="0" dirty="0">
                        <a:ln>
                          <a:noFill/>
                        </a:ln>
                        <a:solidFill>
                          <a:schemeClr val="dk1"/>
                        </a:solidFill>
                        <a:effectLst/>
                        <a:uFillTx/>
                        <a:latin typeface="PF Din Text Cond Pro Light"/>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00197298"/>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48</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2327981062"/>
              </p:ext>
            </p:extLst>
          </p:nvPr>
        </p:nvGraphicFramePr>
        <p:xfrm>
          <a:off x="376062" y="874206"/>
          <a:ext cx="8335858" cy="5493175"/>
        </p:xfrm>
        <a:graphic>
          <a:graphicData uri="http://schemas.openxmlformats.org/drawingml/2006/table">
            <a:tbl>
              <a:tblPr firstRow="1" firstCol="1" bandRow="1"/>
              <a:tblGrid>
                <a:gridCol w="613683">
                  <a:extLst>
                    <a:ext uri="{9D8B030D-6E8A-4147-A177-3AD203B41FA5}">
                      <a16:colId xmlns:a16="http://schemas.microsoft.com/office/drawing/2014/main" val="20000"/>
                    </a:ext>
                  </a:extLst>
                </a:gridCol>
                <a:gridCol w="6375697">
                  <a:extLst>
                    <a:ext uri="{9D8B030D-6E8A-4147-A177-3AD203B41FA5}">
                      <a16:colId xmlns:a16="http://schemas.microsoft.com/office/drawing/2014/main" val="20001"/>
                    </a:ext>
                  </a:extLst>
                </a:gridCol>
                <a:gridCol w="668429">
                  <a:extLst>
                    <a:ext uri="{9D8B030D-6E8A-4147-A177-3AD203B41FA5}">
                      <a16:colId xmlns:a16="http://schemas.microsoft.com/office/drawing/2014/main" val="20002"/>
                    </a:ext>
                  </a:extLst>
                </a:gridCol>
                <a:gridCol w="678049">
                  <a:extLst>
                    <a:ext uri="{9D8B030D-6E8A-4147-A177-3AD203B41FA5}">
                      <a16:colId xmlns:a16="http://schemas.microsoft.com/office/drawing/2014/main" val="20003"/>
                    </a:ext>
                  </a:extLst>
                </a:gridCol>
              </a:tblGrid>
              <a:tr h="30176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филиал</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mn-ea"/>
                          <a:cs typeface="+mn-cs"/>
                        </a:rPr>
                        <a:t>АСТРАХАНЬЭНЕРГО</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02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Консолидация электросетевых активов -Приобретение основного средства по договору дарения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Чосич</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О.Гр</a:t>
                      </a:r>
                      <a:r>
                        <a:rPr lang="ru-RU" sz="1100" b="0" i="0" u="none" strike="noStrike" kern="1200" cap="none" spc="0" baseline="0" dirty="0">
                          <a:ln>
                            <a:noFill/>
                          </a:ln>
                          <a:solidFill>
                            <a:schemeClr val="dk1"/>
                          </a:solidFill>
                          <a:effectLst/>
                          <a:uFillTx/>
                          <a:latin typeface="PF Din Text Comp Pro Medium"/>
                          <a:ea typeface="+mn-ea"/>
                          <a:cs typeface="+mn-cs"/>
                          <a:sym typeface="Calibri"/>
                        </a:rPr>
                        <a:t> (фактическая протяженность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- 0,023 км, фактическая мощность - 0,100МВА)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0,100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a:ln>
                            <a:noFill/>
                          </a:ln>
                          <a:solidFill>
                            <a:schemeClr val="dk1"/>
                          </a:solidFill>
                          <a:effectLst/>
                          <a:uFillTx/>
                          <a:latin typeface="PF Din Text Comp Pro Medium"/>
                          <a:ea typeface="+mn-ea"/>
                          <a:cs typeface="+mn-cs"/>
                          <a:sym typeface="Calibri"/>
                        </a:rPr>
                        <a:t>0,023   </a:t>
                      </a: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58653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Принятие на баланс бесхозных распределительных электрических сетей в зоне действия  Приволжского  РЭС (фактическая протяженность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- 0,51 км, ВЛ-6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- 0,56 км,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- 16,765 км, фактическая мощность - 1,56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a:ln>
                            <a:noFill/>
                          </a:ln>
                          <a:solidFill>
                            <a:schemeClr val="dk1"/>
                          </a:solidFill>
                          <a:effectLst/>
                          <a:uFillTx/>
                          <a:latin typeface="PF Din Text Comp Pro Medium"/>
                          <a:ea typeface="+mn-ea"/>
                          <a:cs typeface="+mn-cs"/>
                          <a:sym typeface="Calibri"/>
                        </a:rPr>
                        <a:t>            1,560   </a:t>
                      </a: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17,835   </a:t>
                      </a: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92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Принятие на баланс бесхозных распределительных электрических сетей в зоне действия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Икрянинского</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РЭС (фактическая протяженность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- 1,54 км, фактическая мощность - 0,56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0,560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1,540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184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Принятие на баланс бесхозных распределительных электрических сетей в зоне действия  Лиманского  РЭС (фактическая протяженность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- 5,58 км, фактическая мощность - 0,41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0,410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5,580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847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АЭ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Принятие на баланс бесхозных распределительных электрических сетей в зоне действия  Красноярского  РЭС (фактическая протяженность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- 0,08 км,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- 1,1 км, фактическая мощность - 0,1 МВА)</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0,100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1,180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41812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latinLnBrk="0" hangingPunct="1">
                        <a:lnSpc>
                          <a:spcPct val="100000"/>
                        </a:lnSpc>
                        <a:spcBef>
                          <a:spcPts val="0"/>
                        </a:spcBef>
                        <a:spcAft>
                          <a:spcPts val="0"/>
                        </a:spcAft>
                        <a:buClrTx/>
                        <a:buSzTx/>
                        <a:buFontTx/>
                        <a:buNone/>
                        <a:tabLst/>
                      </a:pPr>
                      <a:r>
                        <a:rPr lang="ru-RU" sz="1200" b="1" i="0" u="none" strike="noStrike" kern="1200" cap="none" spc="0" baseline="0" dirty="0" smtClean="0">
                          <a:ln>
                            <a:noFill/>
                          </a:ln>
                          <a:solidFill>
                            <a:schemeClr val="bg1"/>
                          </a:solidFill>
                          <a:effectLst/>
                          <a:uFillTx/>
                          <a:latin typeface="PFDinTextCondPro-Light" panose="02000000000000000000" pitchFamily="2" charset="0"/>
                          <a:ea typeface="+mn-ea"/>
                          <a:cs typeface="+mn-cs"/>
                          <a:sym typeface="Calibri"/>
                        </a:rPr>
                        <a:t>филиал</a:t>
                      </a:r>
                      <a:endParaRPr lang="ru-RU" sz="1200" b="1" i="0" u="none" strike="noStrike" kern="1200" cap="none" spc="0" baseline="0" dirty="0">
                        <a:ln>
                          <a:noFill/>
                        </a:ln>
                        <a:solidFill>
                          <a:schemeClr val="bg1"/>
                        </a:solidFill>
                        <a:effectLst/>
                        <a:uFillTx/>
                        <a:latin typeface="PFDinTextCondPro-Light" panose="02000000000000000000" pitchFamily="2" charset="0"/>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eaLnBrk="1" latinLnBrk="0" hangingPunct="1">
                        <a:lnSpc>
                          <a:spcPct val="100000"/>
                        </a:lnSpc>
                        <a:spcBef>
                          <a:spcPts val="0"/>
                        </a:spcBef>
                        <a:spcAft>
                          <a:spcPts val="0"/>
                        </a:spcAft>
                        <a:buClrTx/>
                        <a:buSzTx/>
                        <a:buFontTx/>
                        <a:buNone/>
                        <a:tabLst/>
                      </a:pPr>
                      <a:r>
                        <a:rPr lang="ru-RU" sz="1200" b="1" i="0" u="none" strike="noStrike" kern="1200" cap="none" spc="0" baseline="0" dirty="0" smtClean="0">
                          <a:ln>
                            <a:noFill/>
                          </a:ln>
                          <a:solidFill>
                            <a:schemeClr val="bg1"/>
                          </a:solidFill>
                          <a:effectLst/>
                          <a:uFillTx/>
                          <a:latin typeface="PFDinTextCondPro-Light" panose="02000000000000000000" pitchFamily="2" charset="0"/>
                          <a:ea typeface="+mn-ea"/>
                          <a:cs typeface="+mn-cs"/>
                          <a:sym typeface="Calibri"/>
                        </a:rPr>
                        <a:t>ВОЛГОГРАДЭНЕРГО</a:t>
                      </a:r>
                      <a:endParaRPr lang="ru-RU" sz="1200" b="1" i="0" u="none" strike="noStrike" kern="1200" cap="none" spc="0" baseline="0" dirty="0">
                        <a:ln>
                          <a:noFill/>
                        </a:ln>
                        <a:solidFill>
                          <a:schemeClr val="bg1"/>
                        </a:solidFill>
                        <a:effectLst/>
                        <a:uFillTx/>
                        <a:latin typeface="PFDinTextCondPro-Light" panose="02000000000000000000" pitchFamily="2" charset="0"/>
                        <a:ea typeface="+mn-ea"/>
                        <a:cs typeface="+mn-cs"/>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ru-RU" sz="1050" b="1" i="0" u="none" strike="noStrike" dirty="0" smtClean="0">
                          <a:solidFill>
                            <a:srgbClr val="FFFFFF"/>
                          </a:solidFill>
                          <a:effectLst/>
                          <a:latin typeface="PF Din Text Comp Pro Medium"/>
                        </a:rPr>
                        <a:t>1,351   </a:t>
                      </a:r>
                      <a:endParaRPr lang="ru-RU" sz="1050" b="1" i="0" u="none" strike="noStrike" dirty="0">
                        <a:solidFill>
                          <a:srgbClr val="FFFFFF"/>
                        </a:solidFill>
                        <a:effectLst/>
                        <a:latin typeface="PF Din Text Comp Pro Medium"/>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ru-RU" sz="1050" b="1" i="0" u="none" strike="noStrike" dirty="0" smtClean="0">
                          <a:solidFill>
                            <a:srgbClr val="FFFFFF"/>
                          </a:solidFill>
                          <a:effectLst/>
                          <a:latin typeface="PF Din Text Comp Pro Medium"/>
                        </a:rPr>
                        <a:t> </a:t>
                      </a:r>
                      <a:r>
                        <a:rPr lang="ru-RU" sz="1050" b="1" i="0" u="none" strike="noStrike" dirty="0">
                          <a:solidFill>
                            <a:srgbClr val="FFFFFF"/>
                          </a:solidFill>
                          <a:effectLst/>
                          <a:latin typeface="PF Din Text Comp Pro Medium"/>
                        </a:rPr>
                        <a:t>5,071   </a:t>
                      </a: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82573573"/>
                  </a:ext>
                </a:extLst>
              </a:tr>
              <a:tr h="695275">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Строительство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(ориентировочной протяженностью 0,01 км) отпайкой от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№20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Ляпичево</a:t>
                      </a:r>
                      <a:r>
                        <a:rPr lang="ru-RU" sz="1100" b="0" i="0" u="none" strike="noStrike" kern="1200" cap="none" spc="0" baseline="0" dirty="0">
                          <a:ln>
                            <a:noFill/>
                          </a:ln>
                          <a:solidFill>
                            <a:schemeClr val="dk1"/>
                          </a:solidFill>
                          <a:effectLst/>
                          <a:uFillTx/>
                          <a:latin typeface="PF Din Text Comp Pro Medium"/>
                          <a:ea typeface="+mn-ea"/>
                          <a:cs typeface="+mn-cs"/>
                          <a:sym typeface="Calibri"/>
                        </a:rPr>
                        <a:t>» для электроснабжения насосной станции, расположенной в Волгоградской области, Калачевский район, п. Донской, ул. Набережная, д. 15а, Калачевский РЭС» (34-1-18-00359149)</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a:ln>
                            <a:noFill/>
                          </a:ln>
                          <a:solidFill>
                            <a:schemeClr val="dk1"/>
                          </a:solidFill>
                          <a:effectLst/>
                          <a:uFillTx/>
                          <a:latin typeface="PF Din Text Comp Pro Medium"/>
                          <a:ea typeface="+mn-ea"/>
                          <a:cs typeface="+mn-cs"/>
                          <a:sym typeface="Calibri"/>
                        </a:rPr>
                        <a:t>0,010   </a:t>
                      </a: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1838">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0,025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0,012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860884">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Строительство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отпайкой от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№11 ПС 110/10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«Степная», для электроснабжения КТП-10/0,4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1000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и электрооборудования складских помещений, расположенных в Волгоградской области,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Городищенском</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районе, п. Новая Надежда, кадастровый номер 34:03:160002:693,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Городищенский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РЭС» (34-1-16-00273223).  (ориентировочная протяженность 0,01 км)</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a:ln>
                            <a:noFill/>
                          </a:ln>
                          <a:solidFill>
                            <a:schemeClr val="dk1"/>
                          </a:solidFill>
                          <a:effectLst/>
                          <a:uFillTx/>
                          <a:latin typeface="PF Din Text Comp Pro Medium"/>
                          <a:ea typeface="+mn-ea"/>
                          <a:cs typeface="+mn-cs"/>
                          <a:sym typeface="Calibri"/>
                        </a:rPr>
                        <a:t>0,003   </a:t>
                      </a: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57277981"/>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49</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87290769"/>
              </p:ext>
            </p:extLst>
          </p:nvPr>
        </p:nvGraphicFramePr>
        <p:xfrm>
          <a:off x="376063" y="982680"/>
          <a:ext cx="8386099" cy="5335574"/>
        </p:xfrm>
        <a:graphic>
          <a:graphicData uri="http://schemas.openxmlformats.org/drawingml/2006/table">
            <a:tbl>
              <a:tblPr firstRow="1" firstCol="1" bandRow="1"/>
              <a:tblGrid>
                <a:gridCol w="617381">
                  <a:extLst>
                    <a:ext uri="{9D8B030D-6E8A-4147-A177-3AD203B41FA5}">
                      <a16:colId xmlns:a16="http://schemas.microsoft.com/office/drawing/2014/main" val="20000"/>
                    </a:ext>
                  </a:extLst>
                </a:gridCol>
                <a:gridCol w="6402143">
                  <a:extLst>
                    <a:ext uri="{9D8B030D-6E8A-4147-A177-3AD203B41FA5}">
                      <a16:colId xmlns:a16="http://schemas.microsoft.com/office/drawing/2014/main" val="20001"/>
                    </a:ext>
                  </a:extLst>
                </a:gridCol>
                <a:gridCol w="745697">
                  <a:extLst>
                    <a:ext uri="{9D8B030D-6E8A-4147-A177-3AD203B41FA5}">
                      <a16:colId xmlns:a16="http://schemas.microsoft.com/office/drawing/2014/main" val="20002"/>
                    </a:ext>
                  </a:extLst>
                </a:gridCol>
                <a:gridCol w="620878">
                  <a:extLst>
                    <a:ext uri="{9D8B030D-6E8A-4147-A177-3AD203B41FA5}">
                      <a16:colId xmlns:a16="http://schemas.microsoft.com/office/drawing/2014/main" val="20003"/>
                    </a:ext>
                  </a:extLst>
                </a:gridCol>
              </a:tblGrid>
              <a:tr h="31765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филиал</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mn-ea"/>
                          <a:cs typeface="+mn-cs"/>
                        </a:rPr>
                        <a:t>ВОЛГОГРАДЭНЕРГО</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655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0,065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5,046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434357">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ТП, РП 6-10/0,4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ПС 35-110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(объекты ремонтной программы) (594 единицы)</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0,630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5777">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КТП-10/0,4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1232/100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 увеличением трансформаторной мощности на 60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до 160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по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№2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«Аксай», расположенной в с. Аксай, Волгоградской области, Октябрьский район, Октябрьский РЭС»</a:t>
                      </a:r>
                    </a:p>
                  </a:txBody>
                  <a:tcPr marL="128541" marR="4761" marT="4761"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0,160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4761" marR="4761" marT="4761"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46092">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КТП-10/0,4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579/100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 уменьшением трансформаторной мощности на 75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до 25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по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4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«Алешкино», расположенной в х. Алешкин, Волгоградской области, Чернышковский район, Чернышковский РЭС»</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0,025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ТП-10/0,4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3140/63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 заменой силового трансформатора 63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на 63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расположенной в Волгоградской области,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Иловлинский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 х. </a:t>
                      </a: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Рассвет</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Логовский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РЭС</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0,063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546092">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КТП-10/0,4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7/160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 заменой силового трансформатора 160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на 160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по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№6 ПС 110/10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«Ягодная», расположенной в Волгоградской области, Ольховский район, с. Ягодное, Ольховский РЭС»</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0,160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6092">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КТП-10/0,4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967/250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 уменьшением трансформаторной мощности с 250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на 160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по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№3 ПС 110/10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«Солодча», расположенной в Волгоградской области, Ольховский район, с. Захаровка, Ольховский РЭС»</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0,160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546092">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ВЭ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КТП-10/0,4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№385/160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 уменьшением трансформаторной мощности на 97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до 63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по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№17 ПС 110/10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Купцово</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расположенной в Волгоградской области, Котовский район, с.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Коростино</a:t>
                      </a:r>
                      <a:r>
                        <a:rPr lang="ru-RU" sz="1100" b="0" i="0" u="none" strike="noStrike" kern="1200" cap="none" spc="0" baseline="0" dirty="0">
                          <a:ln>
                            <a:noFill/>
                          </a:ln>
                          <a:solidFill>
                            <a:schemeClr val="dk1"/>
                          </a:solidFill>
                          <a:effectLst/>
                          <a:uFillTx/>
                          <a:latin typeface="PF Din Text Comp Pro Medium"/>
                          <a:ea typeface="+mn-ea"/>
                          <a:cs typeface="+mn-cs"/>
                          <a:sym typeface="Calibri"/>
                        </a:rPr>
                        <a:t>, Котовский РЭС»</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0,063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5982">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филиал</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3">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mn-ea"/>
                          <a:cs typeface="+mn-cs"/>
                        </a:rPr>
                        <a:t>КАЛМЭНЕРГО</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709147"/>
                  </a:ext>
                </a:extLst>
              </a:tr>
              <a:tr h="365873">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КЭ</a:t>
                      </a:r>
                    </a:p>
                  </a:txBody>
                  <a:tcPr marL="5054" marR="5054" marT="5054"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0,020   </a:t>
                      </a: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3,226   </a:t>
                      </a: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3535891"/>
                  </a:ext>
                </a:extLst>
              </a:tr>
              <a:tr h="365873">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КЭ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5054" marR="5054" marT="5054"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0,020   </a:t>
                      </a: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a:ln>
                            <a:noFill/>
                          </a:ln>
                          <a:solidFill>
                            <a:schemeClr val="dk1"/>
                          </a:solidFill>
                          <a:effectLst/>
                          <a:uFillTx/>
                          <a:latin typeface="PF Din Text Comp Pro Medium"/>
                          <a:ea typeface="+mn-ea"/>
                          <a:cs typeface="+mn-cs"/>
                          <a:sym typeface="Calibri"/>
                        </a:rPr>
                        <a:t>             1,704   </a:t>
                      </a: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465788619"/>
                  </a:ext>
                </a:extLst>
              </a:tr>
            </a:tbl>
          </a:graphicData>
        </a:graphic>
      </p:graphicFrame>
    </p:spTree>
    <p:extLst>
      <p:ext uri="{BB962C8B-B14F-4D97-AF65-F5344CB8AC3E}">
        <p14:creationId xmlns:p14="http://schemas.microsoft.com/office/powerpoint/2010/main" val="371905172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6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246178698"/>
              </p:ext>
            </p:extLst>
          </p:nvPr>
        </p:nvGraphicFramePr>
        <p:xfrm>
          <a:off x="401934" y="1185706"/>
          <a:ext cx="8387229" cy="5166438"/>
        </p:xfrm>
        <a:graphic>
          <a:graphicData uri="http://schemas.openxmlformats.org/drawingml/2006/table">
            <a:tbl>
              <a:tblPr firstRow="1" firstCol="1" bandRow="1"/>
              <a:tblGrid>
                <a:gridCol w="913448">
                  <a:extLst>
                    <a:ext uri="{9D8B030D-6E8A-4147-A177-3AD203B41FA5}">
                      <a16:colId xmlns:a16="http://schemas.microsoft.com/office/drawing/2014/main" val="20000"/>
                    </a:ext>
                  </a:extLst>
                </a:gridCol>
                <a:gridCol w="7473781">
                  <a:extLst>
                    <a:ext uri="{9D8B030D-6E8A-4147-A177-3AD203B41FA5}">
                      <a16:colId xmlns:a16="http://schemas.microsoft.com/office/drawing/2014/main" val="20001"/>
                    </a:ext>
                  </a:extLst>
                </a:gridCol>
              </a:tblGrid>
              <a:tr h="223036">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dirty="0" smtClean="0">
                          <a:solidFill>
                            <a:schemeClr val="bg1"/>
                          </a:solidFill>
                          <a:effectLst/>
                          <a:latin typeface="PF Din Text Cond Pro Light"/>
                          <a:ea typeface="Times New Roman"/>
                          <a:cs typeface="Times New Roman"/>
                        </a:rPr>
                        <a:t>2019 ГОД</a:t>
                      </a:r>
                      <a:endParaRPr lang="ru-RU" sz="1100" dirty="0">
                        <a:solidFill>
                          <a:schemeClr val="bg1"/>
                        </a:solidFill>
                        <a:effectLst/>
                        <a:latin typeface="PF Din Text Cond Pro Light"/>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b="1" i="0" u="none" strike="noStrike" cap="none" spc="0" baseline="0" dirty="0" smtClean="0">
                          <a:ln>
                            <a:noFill/>
                          </a:ln>
                          <a:solidFill>
                            <a:schemeClr val="bg1"/>
                          </a:solidFill>
                          <a:effectLst/>
                          <a:uFillTx/>
                          <a:latin typeface="PF Din Text Comp Pro Medium"/>
                          <a:ea typeface="Calibri" panose="020F0502020204030204" pitchFamily="34" charset="0"/>
                          <a:cs typeface="Times New Roman" panose="02020603050405020304" pitchFamily="18" charset="0"/>
                          <a:sym typeface="Calibri"/>
                        </a:rPr>
                        <a:t>Краткое описание события</a:t>
                      </a:r>
                      <a:endParaRPr lang="ru-RU" sz="1200" b="1" i="0" u="none" strike="noStrike" cap="none" spc="0" baseline="0" dirty="0">
                        <a:ln>
                          <a:noFill/>
                        </a:ln>
                        <a:solidFill>
                          <a:schemeClr val="bg1"/>
                        </a:solidFill>
                        <a:effectLst/>
                        <a:uFillTx/>
                        <a:latin typeface="PF Din Text Comp Pro Medium"/>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272107">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21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ПАО "МРСК Юга" в 2018 году получило чистую прибыль по РСБУ в размере 1,122 млрд рублей, что в 2,2 раза больше, чем годом ранее, сообщается в отчетности компании.</a:t>
                      </a:r>
                    </a:p>
                    <a:p>
                      <a:pPr algn="just">
                        <a:lnSpc>
                          <a:spcPct val="107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Основным фактором, способствовавшим увеличению чистой прибыли, является рост котлового полезного отпуска электроэнергии в волгоградском, калмыцком и ростовском филиалах.</a:t>
                      </a:r>
                    </a:p>
                    <a:p>
                      <a:pPr algn="just">
                        <a:lnSpc>
                          <a:spcPct val="107000"/>
                        </a:lnSpc>
                        <a:spcAft>
                          <a:spcPts val="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Выручка</a:t>
                      </a:r>
                      <a:r>
                        <a:rPr lang="ru-RU" sz="1100" dirty="0">
                          <a:effectLst/>
                          <a:latin typeface="PF Din Text Cond Pro Light"/>
                          <a:ea typeface="Calibri" panose="020F0502020204030204" pitchFamily="34" charset="0"/>
                          <a:cs typeface="Times New Roman" panose="02020603050405020304" pitchFamily="18" charset="0"/>
                        </a:rPr>
                        <a:t> выросла на 3,6%, до 36,394 млрд рублей. В том числе выручка от передачи электроэнергии увеличилась на 4,5%, до 34,928 млрд рублей, выручка от </a:t>
                      </a:r>
                      <a:r>
                        <a:rPr lang="ru-RU" sz="1100" dirty="0" err="1">
                          <a:effectLst/>
                          <a:latin typeface="PF Din Text Cond Pro Light"/>
                          <a:ea typeface="Calibri" panose="020F0502020204030204" pitchFamily="34" charset="0"/>
                          <a:cs typeface="Times New Roman" panose="02020603050405020304" pitchFamily="18" charset="0"/>
                        </a:rPr>
                        <a:t>техприсоединения</a:t>
                      </a:r>
                      <a:r>
                        <a:rPr lang="ru-RU" sz="1100" dirty="0">
                          <a:effectLst/>
                          <a:latin typeface="PF Din Text Cond Pro Light"/>
                          <a:ea typeface="Calibri" panose="020F0502020204030204" pitchFamily="34" charset="0"/>
                          <a:cs typeface="Times New Roman" panose="02020603050405020304" pitchFamily="18" charset="0"/>
                        </a:rPr>
                        <a:t> сократилась на 8,5%, до 380,107 млн рублей.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3850">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28 февраля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7000"/>
                        </a:lnSpc>
                        <a:spcAft>
                          <a:spcPts val="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Волгоградский суд вынес решение о блокировке 3 сайтов, реализующих устройства для искажения показаний счетчиков.</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746439">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5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 начала года специалисты волгоградского филиала ПАО «МРСК Юга» обеспечили технологическое присоединение 116 объектов общей мощностью 1,73 МВт. Большая часть из них расположена в отдаленных районах области. </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Волгоградские </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энергетики в наступившем году дали электроэнергию 60 жилым домам в Урюпинском, Михайловском,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Палласовском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Кумылженском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других районах области.</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936518">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13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Торжественный запуск уникального проекта «Мобильный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энергокласс</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состоялся в волгоградском филиале ПАО «МРСК Юга». Первый набор учеников составил 30 школьников выпускных классов районных школ.  </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«Мобильный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энергокласс</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представляет собой компактный комплект из 10 стендов энергооборудования, который легко транспортируется и устанавливается в сельских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трудодефицитных</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районах на период краткосрочного обучения.</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713731">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21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Среди социально значимых объектов, подключенных к сетям ростовского филиала ПАО «МРСК Юга» в 2019 году - две общеобразовательные школы в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Целинском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Верхнедонском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районах Ростовской области общей мощностью 189 кВт и два фельдшерско-акушерских пункта в Орловском 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Егорлыкском</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районах общей мощностью 30 кВт.</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895460">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21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ПАО «МРСК Юга»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председатель Правления Федерации гребли на байдарках и каноэ Ростовской области Андрей Петров подписали соглашение о сотрудничестве.  </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Соглашение подписано сроком на 5 лет и предполагает реализацию социально-ориентированной программы по популяризации гребных видов спорта, проведение совместных мероприятий, вовлечение в спорт сотрудников компании и членов их семей.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bl>
          </a:graphicData>
        </a:graphic>
      </p:graphicFrame>
    </p:spTree>
    <p:extLst>
      <p:ext uri="{BB962C8B-B14F-4D97-AF65-F5344CB8AC3E}">
        <p14:creationId xmlns:p14="http://schemas.microsoft.com/office/powerpoint/2010/main" val="3505475145"/>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50</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679353643"/>
              </p:ext>
            </p:extLst>
          </p:nvPr>
        </p:nvGraphicFramePr>
        <p:xfrm>
          <a:off x="301450" y="982680"/>
          <a:ext cx="8595261" cy="5244040"/>
        </p:xfrm>
        <a:graphic>
          <a:graphicData uri="http://schemas.openxmlformats.org/drawingml/2006/table">
            <a:tbl>
              <a:tblPr firstRow="1" firstCol="1" bandRow="1"/>
              <a:tblGrid>
                <a:gridCol w="632779">
                  <a:extLst>
                    <a:ext uri="{9D8B030D-6E8A-4147-A177-3AD203B41FA5}">
                      <a16:colId xmlns:a16="http://schemas.microsoft.com/office/drawing/2014/main" val="20000"/>
                    </a:ext>
                  </a:extLst>
                </a:gridCol>
                <a:gridCol w="6511600">
                  <a:extLst>
                    <a:ext uri="{9D8B030D-6E8A-4147-A177-3AD203B41FA5}">
                      <a16:colId xmlns:a16="http://schemas.microsoft.com/office/drawing/2014/main" val="20001"/>
                    </a:ext>
                  </a:extLst>
                </a:gridCol>
                <a:gridCol w="793819">
                  <a:extLst>
                    <a:ext uri="{9D8B030D-6E8A-4147-A177-3AD203B41FA5}">
                      <a16:colId xmlns:a16="http://schemas.microsoft.com/office/drawing/2014/main" val="20002"/>
                    </a:ext>
                  </a:extLst>
                </a:gridCol>
                <a:gridCol w="657063">
                  <a:extLst>
                    <a:ext uri="{9D8B030D-6E8A-4147-A177-3AD203B41FA5}">
                      <a16:colId xmlns:a16="http://schemas.microsoft.com/office/drawing/2014/main" val="20003"/>
                    </a:ext>
                  </a:extLst>
                </a:gridCol>
              </a:tblGrid>
              <a:tr h="31391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филиал</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mn-ea"/>
                          <a:cs typeface="+mn-cs"/>
                        </a:rPr>
                        <a:t>РОСТОВЭНЕРГО</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40,977</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126,640</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216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Строительство 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Строительство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от новой ячейки ПС 110//3510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«Чалтырь» до нового 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СПК-колхоз им.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С.Г.Шаумяна</a:t>
                      </a:r>
                      <a:r>
                        <a:rPr lang="ru-RU" sz="1100" b="0" i="0" u="none" strike="noStrike" kern="1200" cap="none" spc="0" baseline="0" dirty="0">
                          <a:ln>
                            <a:noFill/>
                          </a:ln>
                          <a:solidFill>
                            <a:schemeClr val="dk1"/>
                          </a:solidFill>
                          <a:effectLst/>
                          <a:uFillTx/>
                          <a:latin typeface="PF Din Text Comp Pro Medium"/>
                          <a:ea typeface="+mn-ea"/>
                          <a:cs typeface="+mn-cs"/>
                          <a:sym typeface="Calibri"/>
                        </a:rPr>
                        <a:t> в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Мясниковском</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районе.</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0,900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6,540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1"/>
                  </a:ext>
                </a:extLst>
              </a:tr>
              <a:tr h="5342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Строительство двух ТП-10/0,4кВ, ВЛ-10кВ от ВЛ-10кВ №1513 ПС АС-15, ВЛ-10кВ №441 ПС Р-4 для электроснабжения школы на 600 мест по адресу: Ростовская обл.,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Аксайский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р-н, п. Янтарный, ул. Ландышевая, д. 36/4, участок с кадастровым номером 61:02:0010115:21</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0,800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816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Технологическое присоединение энергопринимающих устройств потребителей максимальной мощностью до 150 кВт включительно, всего (новое строительство)</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3,364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22,338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4718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Технологическое присоединение энергопринимающих устройств потребителей максимальной мощностью до 15 кВт включительно, всего (новое строительство)</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3,848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46,197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123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№16 ПС 220/110/10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Сальская</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Сальский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Сад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Сальского</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района Ростовской области (ориентировочная протяженность ЛЭП - 1.2 км)</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1,135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411982">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Р</a:t>
                      </a: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ВЛ 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от КТП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№140 и  КТП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147 в п. Красный Колос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Аксайского</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района Ростовской обл. (ориентировочная протяженность ЛЭП - 3,992 км)</a:t>
                      </a:r>
                    </a:p>
                  </a:txBody>
                  <a:tcPr marL="136453" marR="5054" marT="5054"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0,500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4,195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054" marR="5054" marT="5054"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14069">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Р</a:t>
                      </a: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l" fontAlgn="t"/>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ВЛ-0,4кВ от КТП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№526, № 209,№ 244, №278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ст.Кривянская</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(ориентировочная протяженность ЛЭП - 17.697км; трансформаторная мощность - 0,890 МВА)</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0,890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17,749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Р</a:t>
                      </a: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Реконструкция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от 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47 по ВЛ-10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№6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Журавлевская</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х.Каменная</a:t>
                      </a:r>
                      <a:r>
                        <a:rPr lang="ru-RU" sz="1100" b="0" i="0" u="none" strike="noStrike" kern="1200" cap="none" spc="0" baseline="0" dirty="0">
                          <a:ln>
                            <a:noFill/>
                          </a:ln>
                          <a:solidFill>
                            <a:schemeClr val="dk1"/>
                          </a:solidFill>
                          <a:effectLst/>
                          <a:uFillTx/>
                          <a:latin typeface="PF Din Text Comp Pro Medium"/>
                          <a:ea typeface="+mn-ea"/>
                          <a:cs typeface="+mn-cs"/>
                          <a:sym typeface="Calibri"/>
                        </a:rPr>
                        <a:t> Балка Орловского района Ростовской области (ориентировочная протяженность ЛЭП - 5.6 км; трансформаторная мощность - 0,500 МВА)</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0,500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5,600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5144">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Техническое перевооружение 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№5-9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№5 ПС 110/35/10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Чалтырь с заменой трансформатора (мощность трансформатора 0,25 </a:t>
                      </a: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МВА)</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0,250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fontAlgn="t" latinLnBrk="0">
                        <a:lnSpc>
                          <a:spcPct val="100000"/>
                        </a:lnSpc>
                        <a:spcBef>
                          <a:spcPts val="0"/>
                        </a:spcBef>
                        <a:spcAft>
                          <a:spcPts val="0"/>
                        </a:spcAft>
                        <a:buClrTx/>
                        <a:buSzTx/>
                        <a:buFontTx/>
                        <a:buNone/>
                        <a:tabLst/>
                      </a:pP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9"/>
                  </a:ext>
                </a:extLst>
              </a:tr>
              <a:tr h="3818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Техническое перевооружение ТП - 10/0,4 №7/8 по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№7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Б.Салы</a:t>
                      </a:r>
                      <a:r>
                        <a:rPr lang="ru-RU" sz="1100" b="0" i="0" u="none" strike="noStrike" kern="1200" cap="none" spc="0" baseline="0" dirty="0">
                          <a:ln>
                            <a:noFill/>
                          </a:ln>
                          <a:solidFill>
                            <a:schemeClr val="dk1"/>
                          </a:solidFill>
                          <a:effectLst/>
                          <a:uFillTx/>
                          <a:latin typeface="PF Din Text Comp Pro Medium"/>
                          <a:ea typeface="+mn-ea"/>
                          <a:cs typeface="+mn-cs"/>
                          <a:sym typeface="Calibri"/>
                        </a:rPr>
                        <a:t>" (ФГУП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РосРАО</a:t>
                      </a:r>
                      <a:r>
                        <a:rPr lang="ru-RU" sz="1100" b="0" i="0" u="none" strike="noStrike" kern="1200" cap="none" spc="0" baseline="0" dirty="0">
                          <a:ln>
                            <a:noFill/>
                          </a:ln>
                          <a:solidFill>
                            <a:schemeClr val="dk1"/>
                          </a:solidFill>
                          <a:effectLst/>
                          <a:uFillTx/>
                          <a:latin typeface="PF Din Text Comp Pro Medium"/>
                          <a:ea typeface="+mn-ea"/>
                          <a:cs typeface="+mn-cs"/>
                          <a:sym typeface="Calibri"/>
                        </a:rPr>
                        <a:t>")</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0,160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39342300"/>
                  </a:ext>
                </a:extLst>
              </a:tr>
              <a:tr h="5393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Приобретение бесхозного электросетевого имущества (ВЛ 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№1,2 от КТП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60 по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204 ПС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Краснолучинская</a:t>
                      </a:r>
                      <a:r>
                        <a:rPr lang="ru-RU" sz="1100" b="0" i="0" u="none" strike="noStrike" kern="1200" cap="none" spc="0" baseline="0" dirty="0">
                          <a:ln>
                            <a:noFill/>
                          </a:ln>
                          <a:solidFill>
                            <a:schemeClr val="dk1"/>
                          </a:solidFill>
                          <a:effectLst/>
                          <a:uFillTx/>
                          <a:latin typeface="PF Din Text Comp Pro Medium"/>
                          <a:ea typeface="+mn-ea"/>
                          <a:cs typeface="+mn-cs"/>
                          <a:sym typeface="Calibri"/>
                        </a:rPr>
                        <a:t> ,Зерноградского района, Ростовской области)   ПО ЮЭС ( протяженностью  - 0,6 км)</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r>
                        <a:rPr lang="ru-RU" sz="1100" b="0" i="0" u="none" strike="noStrike" kern="1200" cap="none" spc="0" baseline="0" dirty="0">
                          <a:ln>
                            <a:noFill/>
                          </a:ln>
                          <a:solidFill>
                            <a:schemeClr val="dk1"/>
                          </a:solidFill>
                          <a:effectLst/>
                          <a:uFillTx/>
                          <a:latin typeface="PF Din Text Comp Pro Medium"/>
                          <a:ea typeface="+mn-ea"/>
                          <a:cs typeface="+mn-cs"/>
                          <a:sym typeface="Calibri"/>
                        </a:rPr>
                        <a:t>-     </a:t>
                      </a: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0,600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40486144"/>
                  </a:ext>
                </a:extLst>
              </a:tr>
            </a:tbl>
          </a:graphicData>
        </a:graphic>
      </p:graphicFrame>
    </p:spTree>
    <p:extLst>
      <p:ext uri="{BB962C8B-B14F-4D97-AF65-F5344CB8AC3E}">
        <p14:creationId xmlns:p14="http://schemas.microsoft.com/office/powerpoint/2010/main" val="3705624322"/>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51</a:t>
            </a:fld>
            <a:endParaRPr lang="ru-RU" dirty="0"/>
          </a:p>
        </p:txBody>
      </p:sp>
      <p:sp>
        <p:nvSpPr>
          <p:cNvPr id="2" name="Заголовок 1"/>
          <p:cNvSpPr>
            <a:spLocks noGrp="1"/>
          </p:cNvSpPr>
          <p:nvPr>
            <p:ph type="title"/>
          </p:nvPr>
        </p:nvSpPr>
        <p:spPr/>
        <p:txBody>
          <a:bodyPr/>
          <a:lstStyle/>
          <a:p>
            <a:r>
              <a:rPr lang="ru-RU" dirty="0" smtClean="0"/>
              <a:t>РЕАЛИЗОВАННЫЕ ПРОЕКТЫ</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576262216"/>
              </p:ext>
            </p:extLst>
          </p:nvPr>
        </p:nvGraphicFramePr>
        <p:xfrm>
          <a:off x="301450" y="982680"/>
          <a:ext cx="8595261" cy="3535929"/>
        </p:xfrm>
        <a:graphic>
          <a:graphicData uri="http://schemas.openxmlformats.org/drawingml/2006/table">
            <a:tbl>
              <a:tblPr firstRow="1" firstCol="1" bandRow="1"/>
              <a:tblGrid>
                <a:gridCol w="632779">
                  <a:extLst>
                    <a:ext uri="{9D8B030D-6E8A-4147-A177-3AD203B41FA5}">
                      <a16:colId xmlns:a16="http://schemas.microsoft.com/office/drawing/2014/main" val="20000"/>
                    </a:ext>
                  </a:extLst>
                </a:gridCol>
                <a:gridCol w="6501551">
                  <a:extLst>
                    <a:ext uri="{9D8B030D-6E8A-4147-A177-3AD203B41FA5}">
                      <a16:colId xmlns:a16="http://schemas.microsoft.com/office/drawing/2014/main" val="20001"/>
                    </a:ext>
                  </a:extLst>
                </a:gridCol>
                <a:gridCol w="713433">
                  <a:extLst>
                    <a:ext uri="{9D8B030D-6E8A-4147-A177-3AD203B41FA5}">
                      <a16:colId xmlns:a16="http://schemas.microsoft.com/office/drawing/2014/main" val="20002"/>
                    </a:ext>
                  </a:extLst>
                </a:gridCol>
                <a:gridCol w="747498">
                  <a:extLst>
                    <a:ext uri="{9D8B030D-6E8A-4147-A177-3AD203B41FA5}">
                      <a16:colId xmlns:a16="http://schemas.microsoft.com/office/drawing/2014/main" val="20003"/>
                    </a:ext>
                  </a:extLst>
                </a:gridCol>
              </a:tblGrid>
              <a:tr h="31391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филиал</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mn-ea"/>
                          <a:cs typeface="+mn-cs"/>
                        </a:rPr>
                        <a:t>РОСТОВЭНЕРГО</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40,977</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126,640</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39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Приобретение бесхозного электросетевого имущества (ВЛ 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 от КТП 10/0,4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61 по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204 ПС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Краснолучинская</a:t>
                      </a:r>
                      <a:r>
                        <a:rPr lang="ru-RU" sz="1100" b="0" i="0" u="none" strike="noStrike" kern="1200" cap="none" spc="0" baseline="0" dirty="0">
                          <a:ln>
                            <a:noFill/>
                          </a:ln>
                          <a:solidFill>
                            <a:schemeClr val="dk1"/>
                          </a:solidFill>
                          <a:effectLst/>
                          <a:uFillTx/>
                          <a:latin typeface="PF Din Text Comp Pro Medium"/>
                          <a:ea typeface="+mn-ea"/>
                          <a:cs typeface="+mn-cs"/>
                          <a:sym typeface="Calibri"/>
                        </a:rPr>
                        <a:t>, Зерноградского района, Ростовской области)   ПО ЮЭС ( протяженностью  - 0,23 км)</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0,230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255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Приобретение бесхозного электросетевого имущества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от КТП-6484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Рассвет, Ростовская область,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Мартыновский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   ПО ВЭС ( протяженностью  - 0,3 км)</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0,300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91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РЭ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Приобретение бесхозного электросетевого имущества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2 от КТП-6562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№6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Рассвет, Ростовская область,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Мартыновский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   ПО ВЭС  ( протяженностью  - 0,55 км)</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0,550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Р</a:t>
                      </a: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Приобретение бесхозного электросетевого имущества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 1 от КТП-6490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№1 ПС 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Рассвет, Ростовская область,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Мартыновский</a:t>
                      </a:r>
                      <a:r>
                        <a:rPr lang="ru-RU" sz="1100" b="0" i="0" u="none" strike="noStrike" kern="1200" cap="none" spc="0" baseline="0" dirty="0">
                          <a:ln>
                            <a:noFill/>
                          </a:ln>
                          <a:solidFill>
                            <a:schemeClr val="dk1"/>
                          </a:solidFill>
                          <a:effectLst/>
                          <a:uFillTx/>
                          <a:latin typeface="PF Din Text Comp Pro Medium"/>
                          <a:ea typeface="+mn-ea"/>
                          <a:cs typeface="+mn-cs"/>
                          <a:sym typeface="Calibri"/>
                        </a:rPr>
                        <a:t> район,)   ПО ВЭС ( протяженностью  - 0,08 км)</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0,080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Р</a:t>
                      </a: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Приобретение бесхозного электросетевого имущества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№2 КТП 10/0,4кВ № 129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№9 ПС М-Курганская, М-Курганский район Ростовской области)   ПО ЮЗЭС ( протяженностью  - 0,65 км)</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0,650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7"/>
                  </a:ext>
                </a:extLst>
              </a:tr>
              <a:tr h="539353">
                <a:tc>
                  <a:txBody>
                    <a:bodyPr/>
                    <a:lstStyle/>
                    <a:p>
                      <a:pPr marL="0" marR="0" indent="0" algn="ctr" defTabSz="914400" rtl="0" fontAlgn="ctr" latinLnBrk="0">
                        <a:lnSpc>
                          <a:spcPct val="100000"/>
                        </a:lnSpc>
                        <a:spcBef>
                          <a:spcPts val="0"/>
                        </a:spcBef>
                        <a:spcAft>
                          <a:spcPts val="0"/>
                        </a:spcAft>
                        <a:buClrTx/>
                        <a:buSzTx/>
                        <a:buFontTx/>
                        <a:buNone/>
                        <a:tabLst/>
                      </a:pPr>
                      <a:r>
                        <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rPr>
                        <a:t>Р</a:t>
                      </a:r>
                      <a:r>
                        <a:rPr lang="ru-RU" sz="1200" b="0" i="0" u="none" strike="noStrike" kern="1200" cap="none" spc="0" baseline="0" dirty="0" smtClean="0">
                          <a:ln>
                            <a:noFill/>
                          </a:ln>
                          <a:solidFill>
                            <a:schemeClr val="bg2">
                              <a:lumMod val="75000"/>
                            </a:schemeClr>
                          </a:solidFill>
                          <a:effectLst/>
                          <a:uFillTx/>
                          <a:latin typeface="PF Din Text Comp Pro Medium"/>
                          <a:ea typeface="+mn-ea"/>
                          <a:cs typeface="+mn-cs"/>
                          <a:sym typeface="Calibri"/>
                        </a:rPr>
                        <a:t>Э</a:t>
                      </a:r>
                      <a:endParaRPr lang="ru-RU" sz="1200" b="0" i="0" u="none" strike="noStrike" kern="1200" cap="none" spc="0" baseline="0" dirty="0">
                        <a:ln>
                          <a:noFill/>
                        </a:ln>
                        <a:solidFill>
                          <a:schemeClr val="bg2">
                            <a:lumMod val="75000"/>
                          </a:schemeClr>
                        </a:solidFill>
                        <a:effectLst/>
                        <a:uFillTx/>
                        <a:latin typeface="PF Din Text Comp Pro Medium"/>
                        <a:ea typeface="+mn-ea"/>
                        <a:cs typeface="+mn-cs"/>
                        <a:sym typeface="Calibri"/>
                      </a:endParaRPr>
                    </a:p>
                  </a:txBody>
                  <a:tcPr marL="4761" marR="4761" marT="4761"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fontAlgn="t" latinLnBrk="0">
                        <a:lnSpc>
                          <a:spcPct val="100000"/>
                        </a:lnSpc>
                        <a:spcBef>
                          <a:spcPts val="0"/>
                        </a:spcBef>
                        <a:spcAft>
                          <a:spcPts val="0"/>
                        </a:spcAft>
                        <a:buClrTx/>
                        <a:buSzTx/>
                        <a:buFontTx/>
                        <a:buNone/>
                        <a:tabLst/>
                      </a:pPr>
                      <a:r>
                        <a:rPr lang="ru-RU" sz="1100" b="0" i="0" u="none" strike="noStrike" kern="1200" cap="none" spc="0" baseline="0" dirty="0">
                          <a:ln>
                            <a:noFill/>
                          </a:ln>
                          <a:solidFill>
                            <a:schemeClr val="dk1"/>
                          </a:solidFill>
                          <a:effectLst/>
                          <a:uFillTx/>
                          <a:latin typeface="PF Din Text Comp Pro Medium"/>
                          <a:ea typeface="+mn-ea"/>
                          <a:cs typeface="+mn-cs"/>
                          <a:sym typeface="Calibri"/>
                        </a:rPr>
                        <a:t>Приобретение бесхозного электросетевого имущества (ВЛ-0,4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от КТП-1058 по ВЛ 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№3 ПС 110/35/10 </a:t>
                      </a:r>
                      <a:r>
                        <a:rPr lang="ru-RU" sz="1100" b="0" i="0" u="none" strike="noStrike" kern="1200" cap="none" spc="0" baseline="0" dirty="0" err="1">
                          <a:ln>
                            <a:noFill/>
                          </a:ln>
                          <a:solidFill>
                            <a:schemeClr val="dk1"/>
                          </a:solidFill>
                          <a:effectLst/>
                          <a:uFillTx/>
                          <a:latin typeface="PF Din Text Comp Pro Medium"/>
                          <a:ea typeface="+mn-ea"/>
                          <a:cs typeface="+mn-cs"/>
                          <a:sym typeface="Calibri"/>
                        </a:rPr>
                        <a:t>кВ</a:t>
                      </a:r>
                      <a:r>
                        <a:rPr lang="ru-RU" sz="1100" b="0" i="0" u="none" strike="noStrike" kern="1200" cap="none" spc="0" baseline="0" dirty="0">
                          <a:ln>
                            <a:noFill/>
                          </a:ln>
                          <a:solidFill>
                            <a:schemeClr val="dk1"/>
                          </a:solidFill>
                          <a:effectLst/>
                          <a:uFillTx/>
                          <a:latin typeface="PF Din Text Comp Pro Medium"/>
                          <a:ea typeface="+mn-ea"/>
                          <a:cs typeface="+mn-cs"/>
                          <a:sym typeface="Calibri"/>
                        </a:rPr>
                        <a:t> Пролетарская, Ростовская область, г. Пролетарск)   ПО ЮВЭС ( протяженностью  - 1,13 км)</a:t>
                      </a:r>
                    </a:p>
                  </a:txBody>
                  <a:tcPr marL="144661" marR="5358" marT="5358"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100" b="0" i="0" u="none" strike="noStrike" kern="1200" cap="none" spc="0" baseline="0" dirty="0" smtClean="0">
                          <a:ln>
                            <a:noFill/>
                          </a:ln>
                          <a:solidFill>
                            <a:schemeClr val="dk1"/>
                          </a:solidFill>
                          <a:effectLst/>
                          <a:uFillTx/>
                          <a:latin typeface="PF Din Text Comp Pro Medium"/>
                          <a:ea typeface="+mn-ea"/>
                          <a:cs typeface="+mn-cs"/>
                          <a:sym typeface="Calibri"/>
                        </a:rPr>
                        <a:t>1,130   </a:t>
                      </a:r>
                      <a:endParaRPr lang="ru-RU" sz="1100" b="0" i="0" u="none" strike="noStrike" kern="1200" cap="none" spc="0" baseline="0" dirty="0">
                        <a:ln>
                          <a:noFill/>
                        </a:ln>
                        <a:solidFill>
                          <a:schemeClr val="dk1"/>
                        </a:solidFill>
                        <a:effectLst/>
                        <a:uFillTx/>
                        <a:latin typeface="PF Din Text Comp Pro Medium"/>
                        <a:ea typeface="+mn-ea"/>
                        <a:cs typeface="+mn-cs"/>
                        <a:sym typeface="Calibri"/>
                      </a:endParaRPr>
                    </a:p>
                  </a:txBody>
                  <a:tcPr marL="5358" marR="5358" marT="5358" marB="0" anchor="ctr">
                    <a:lnL w="9525" cap="flat" cmpd="sng" algn="ctr">
                      <a:solidFill>
                        <a:schemeClr val="bg1">
                          <a:lumMod val="75000"/>
                        </a:schemeClr>
                      </a:solidFill>
                      <a:prstDash val="solid"/>
                      <a:round/>
                      <a:headEnd type="none" w="med" len="med"/>
                      <a:tailEnd type="none" w="med" len="med"/>
                    </a:lnL>
                    <a:lnR>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58115663"/>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extBox 3"/>
          <p:cNvSpPr txBox="1"/>
          <p:nvPr/>
        </p:nvSpPr>
        <p:spPr>
          <a:xfrm>
            <a:off x="8822816" y="296570"/>
            <a:ext cx="478169"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000" b="1">
                <a:solidFill>
                  <a:srgbClr val="FFFFFF"/>
                </a:solidFill>
                <a:latin typeface="Arial Narrow"/>
                <a:ea typeface="Arial Narrow"/>
                <a:cs typeface="Arial Narrow"/>
                <a:sym typeface="Arial Narrow"/>
              </a:defRPr>
            </a:lvl1pPr>
          </a:lstStyle>
          <a:p>
            <a:r>
              <a:t>2</a:t>
            </a:r>
          </a:p>
        </p:txBody>
      </p:sp>
      <p:sp>
        <p:nvSpPr>
          <p:cNvPr id="3" name="Номер слайда 2"/>
          <p:cNvSpPr>
            <a:spLocks noGrp="1"/>
          </p:cNvSpPr>
          <p:nvPr>
            <p:ph type="sldNum" sz="quarter" idx="2"/>
          </p:nvPr>
        </p:nvSpPr>
        <p:spPr/>
        <p:txBody>
          <a:bodyPr/>
          <a:lstStyle/>
          <a:p>
            <a:fld id="{86CB4B4D-7CA3-9044-876B-883B54F8677D}" type="slidenum">
              <a:rPr lang="ru-RU" smtClean="0"/>
              <a:pPr/>
              <a:t>52</a:t>
            </a:fld>
            <a:endParaRPr lang="ru-RU" dirty="0"/>
          </a:p>
        </p:txBody>
      </p:sp>
      <p:sp>
        <p:nvSpPr>
          <p:cNvPr id="2" name="Заголовок 1"/>
          <p:cNvSpPr>
            <a:spLocks noGrp="1"/>
          </p:cNvSpPr>
          <p:nvPr>
            <p:ph type="title"/>
          </p:nvPr>
        </p:nvSpPr>
        <p:spPr>
          <a:xfrm>
            <a:off x="2273182" y="364437"/>
            <a:ext cx="6236336" cy="349201"/>
          </a:xfrm>
        </p:spPr>
        <p:txBody>
          <a:bodyPr/>
          <a:lstStyle/>
          <a:p>
            <a:r>
              <a:rPr lang="ru-RU" dirty="0" smtClean="0"/>
              <a:t>КОНТАКТЫ</a:t>
            </a:r>
            <a:endParaRPr lang="ru-RU" dirty="0"/>
          </a:p>
        </p:txBody>
      </p:sp>
      <p:sp>
        <p:nvSpPr>
          <p:cNvPr id="8" name="Прямоугольник 7"/>
          <p:cNvSpPr/>
          <p:nvPr/>
        </p:nvSpPr>
        <p:spPr>
          <a:xfrm>
            <a:off x="592853" y="1723270"/>
            <a:ext cx="8036799" cy="1046440"/>
          </a:xfrm>
          <a:prstGeom prst="rect">
            <a:avLst/>
          </a:prstGeom>
        </p:spPr>
        <p:txBody>
          <a:bodyPr wrap="square">
            <a:spAutoFit/>
          </a:bodyPr>
          <a:lstStyle/>
          <a:p>
            <a:pPr algn="ctr" defTabSz="913997">
              <a:defRPr/>
            </a:pPr>
            <a:r>
              <a:rPr lang="ru-RU" altLang="ru-RU" sz="1200" dirty="0">
                <a:solidFill>
                  <a:schemeClr val="tx1"/>
                </a:solidFill>
                <a:latin typeface="PF Din Text Cond Pro Light"/>
                <a:cs typeface="Times New Roman" panose="02020603050405020304" pitchFamily="18" charset="0"/>
              </a:rPr>
              <a:t>Департамент корпоративного управления и взаимодействия с акционерами  </a:t>
            </a:r>
          </a:p>
          <a:p>
            <a:pPr algn="ctr" defTabSz="913997">
              <a:defRPr/>
            </a:pPr>
            <a:r>
              <a:rPr lang="ru-RU" altLang="ru-RU" sz="1200" dirty="0">
                <a:solidFill>
                  <a:schemeClr val="tx1"/>
                </a:solidFill>
                <a:latin typeface="PF Din Text Cond Pro Light"/>
                <a:cs typeface="Times New Roman" panose="02020603050405020304" pitchFamily="18" charset="0"/>
              </a:rPr>
              <a:t>ПАО «МРСК Юга»</a:t>
            </a:r>
          </a:p>
          <a:p>
            <a:pPr algn="ctr" defTabSz="913997">
              <a:defRPr/>
            </a:pPr>
            <a:endParaRPr lang="ru-RU" altLang="ru-RU" sz="1200" dirty="0">
              <a:solidFill>
                <a:schemeClr val="tx1"/>
              </a:solidFill>
              <a:latin typeface="PF Din Text Cond Pro Light"/>
              <a:cs typeface="Times New Roman" panose="02020603050405020304" pitchFamily="18" charset="0"/>
            </a:endParaRPr>
          </a:p>
          <a:p>
            <a:pPr algn="ctr" defTabSz="913997">
              <a:defRPr/>
            </a:pPr>
            <a:r>
              <a:rPr lang="ru-RU" altLang="ru-RU" sz="1200" dirty="0">
                <a:solidFill>
                  <a:schemeClr val="tx1"/>
                </a:solidFill>
                <a:latin typeface="PF Din Text Cond Pro Light"/>
                <a:cs typeface="Times New Roman" panose="02020603050405020304" pitchFamily="18" charset="0"/>
              </a:rPr>
              <a:t>Целикова Е.Г. 8 (863) 307-04-69,</a:t>
            </a:r>
            <a:r>
              <a:rPr lang="en-US" altLang="ru-RU" sz="1200" dirty="0">
                <a:solidFill>
                  <a:schemeClr val="tx1"/>
                </a:solidFill>
                <a:latin typeface="PF Din Text Cond Pro Light"/>
                <a:cs typeface="Times New Roman" panose="02020603050405020304" pitchFamily="18" charset="0"/>
              </a:rPr>
              <a:t> celikovaeg@mrsk-yuga.ru</a:t>
            </a:r>
            <a:r>
              <a:rPr lang="ru-RU" altLang="ru-RU" sz="1200" dirty="0">
                <a:solidFill>
                  <a:schemeClr val="tx1"/>
                </a:solidFill>
                <a:latin typeface="PF Din Text Cond Pro Light"/>
                <a:cs typeface="Times New Roman" panose="02020603050405020304" pitchFamily="18" charset="0"/>
              </a:rPr>
              <a:t>   </a:t>
            </a:r>
          </a:p>
          <a:p>
            <a:pPr lvl="0" eaLnBrk="1" fontAlgn="ctr" hangingPunct="1">
              <a:defRPr/>
            </a:pPr>
            <a:endParaRPr lang="ru-RU" sz="1400" dirty="0">
              <a:solidFill>
                <a:schemeClr val="dk1"/>
              </a:solidFill>
              <a:latin typeface="PF Din Text Comp Pro Medium"/>
              <a:ea typeface="+mn-ea"/>
              <a:cs typeface="+mn-cs"/>
            </a:endParaRPr>
          </a:p>
        </p:txBody>
      </p:sp>
    </p:spTree>
    <p:extLst>
      <p:ext uri="{BB962C8B-B14F-4D97-AF65-F5344CB8AC3E}">
        <p14:creationId xmlns:p14="http://schemas.microsoft.com/office/powerpoint/2010/main" val="49277945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6</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6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120740316"/>
              </p:ext>
            </p:extLst>
          </p:nvPr>
        </p:nvGraphicFramePr>
        <p:xfrm>
          <a:off x="401934" y="1200176"/>
          <a:ext cx="8410470" cy="5118073"/>
        </p:xfrm>
        <a:graphic>
          <a:graphicData uri="http://schemas.openxmlformats.org/drawingml/2006/table">
            <a:tbl>
              <a:tblPr firstRow="1" firstCol="1" bandRow="1"/>
              <a:tblGrid>
                <a:gridCol w="936689">
                  <a:extLst>
                    <a:ext uri="{9D8B030D-6E8A-4147-A177-3AD203B41FA5}">
                      <a16:colId xmlns:a16="http://schemas.microsoft.com/office/drawing/2014/main" val="20000"/>
                    </a:ext>
                  </a:extLst>
                </a:gridCol>
                <a:gridCol w="7473781">
                  <a:extLst>
                    <a:ext uri="{9D8B030D-6E8A-4147-A177-3AD203B41FA5}">
                      <a16:colId xmlns:a16="http://schemas.microsoft.com/office/drawing/2014/main" val="20001"/>
                    </a:ext>
                  </a:extLst>
                </a:gridCol>
              </a:tblGrid>
              <a:tr h="21183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38542">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26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Специалисты астраханского филиала ПАО «МРСК Юга» подключили к новой воздушной линии 0,4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четыре пятиэтажных многоквартирных дома по улице Волгоградской в городе Знаменске, где проживают 800 потребителей.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21817">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27 марта</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МРСК Юга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ответил на актуальные вопросы журналистов в ходе Делового завтрака.</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Вопросы тарифообразования, влияния на тариф перекрестного субсидирования и мелких ТСО, новые возможности для потребителей в результате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цифровизации</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электросетевого комплекса, снижение потерь электроэнергии и планы по ключевым экономическим показателям обсуждались сегодня на Деловом завтраке генерального директора ПАО «МРСК Юга» Бориса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Эбзеева</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с руководителями региональных СМИ.</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744445">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По сравнению с прошлым осенне-зимним периодом значительно увеличилось количество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гололедно-изморозевых</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отложений на ЛЭП. Обеспечивая надежное электроснабжение потребителей в сети 6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выше, специалисты ПАО «МРСК Юга» этой зимой провели 226 плавок гололеда, что на 43,9 % больше чем за аналогичный период 2017-2018 гг.</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4733">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4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В Учебном центре ПАО «МРСК Юга» для 40 слушателей, представляющих все филиалы компании, прошла первая сессия программы профессиональной переподготовки «Школа главного инженера».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773449">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23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Распределительный электросетевой комплекс г. Таганрога Ростовской области с 1 мая перешел под управление ПАО «МРСК Юга». Собственник ООО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Югстроймонтаж</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передал полномочия единоличного исполнительного органа ростовскому филиалу компании. Теперь крупнейшая энергокомпания региона осуществляет управление 100 % сетевого комплекса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г.Таганрога</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560751">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25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just" defTabSz="914400" rtl="0" latinLnBrk="0">
                        <a:lnSpc>
                          <a:spcPct val="107000"/>
                        </a:lnSpc>
                        <a:spcBef>
                          <a:spcPts val="0"/>
                        </a:spcBef>
                        <a:spcAft>
                          <a:spcPts val="72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ПАО «МРСК Юга» примет в свои сети «солнечную» электроэнергию в Республике Калмыкия. Строительство крупных солнечных электростанций позволит республике выйти на полное энергообеспечение и существенно повысить инвестиционную привлекательность региона.</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r h="722506">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25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Уличное освещение на энергообъектах МРСК Юга станет экономичным. ПАО «МРСК Юга» завершает модернизацию освещения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энергообъектов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во всей зоне присутствия в регионах. Уже с мая текущего года предприятия и производственные базы филиалов компании перешли на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энергоэффективное</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освещение. Новые светильники снизят энергопотребление на 75%.</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17357573"/>
                  </a:ext>
                </a:extLst>
              </a:tr>
            </a:tbl>
          </a:graphicData>
        </a:graphic>
      </p:graphicFrame>
    </p:spTree>
    <p:extLst>
      <p:ext uri="{BB962C8B-B14F-4D97-AF65-F5344CB8AC3E}">
        <p14:creationId xmlns:p14="http://schemas.microsoft.com/office/powerpoint/2010/main" val="278714376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7</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6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013861684"/>
              </p:ext>
            </p:extLst>
          </p:nvPr>
        </p:nvGraphicFramePr>
        <p:xfrm>
          <a:off x="401933" y="1205955"/>
          <a:ext cx="8494777" cy="5112299"/>
        </p:xfrm>
        <a:graphic>
          <a:graphicData uri="http://schemas.openxmlformats.org/drawingml/2006/table">
            <a:tbl>
              <a:tblPr firstRow="1" firstCol="1" bandRow="1"/>
              <a:tblGrid>
                <a:gridCol w="803869">
                  <a:extLst>
                    <a:ext uri="{9D8B030D-6E8A-4147-A177-3AD203B41FA5}">
                      <a16:colId xmlns:a16="http://schemas.microsoft.com/office/drawing/2014/main" val="20000"/>
                    </a:ext>
                  </a:extLst>
                </a:gridCol>
                <a:gridCol w="7690908">
                  <a:extLst>
                    <a:ext uri="{9D8B030D-6E8A-4147-A177-3AD203B41FA5}">
                      <a16:colId xmlns:a16="http://schemas.microsoft.com/office/drawing/2014/main" val="20001"/>
                    </a:ext>
                  </a:extLst>
                </a:gridCol>
              </a:tblGrid>
              <a:tr h="250739">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050" dirty="0" smtClean="0">
                          <a:solidFill>
                            <a:schemeClr val="bg1"/>
                          </a:solidFill>
                          <a:effectLst/>
                          <a:latin typeface="PFDinTextCondPro-Light" panose="02000000000000000000" pitchFamily="2" charset="0"/>
                          <a:ea typeface="Times New Roman"/>
                          <a:cs typeface="Times New Roman"/>
                        </a:rPr>
                        <a:t>2019 ГОД</a:t>
                      </a:r>
                      <a:endParaRPr lang="ru-RU" sz="1050" dirty="0">
                        <a:solidFill>
                          <a:schemeClr val="bg1"/>
                        </a:solidFill>
                        <a:effectLst/>
                        <a:latin typeface="PFDinTextCondPro-Light" panose="02000000000000000000" pitchFamily="2" charset="0"/>
                        <a:ea typeface="Times New Roman"/>
                        <a:cs typeface="Times New Roman"/>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gn="ctr">
                        <a:spcAft>
                          <a:spcPts val="0"/>
                        </a:spcAft>
                      </a:pPr>
                      <a:r>
                        <a:rPr lang="ru-RU" sz="1200" dirty="0" smtClean="0">
                          <a:solidFill>
                            <a:schemeClr val="bg1"/>
                          </a:solidFill>
                          <a:effectLst/>
                          <a:latin typeface="PFDinTextCondPro-Light" panose="02000000000000000000" pitchFamily="2" charset="0"/>
                          <a:ea typeface="Times New Roman"/>
                          <a:cs typeface="Times New Roman"/>
                        </a:rPr>
                        <a:t>Краткое описание события</a:t>
                      </a:r>
                      <a:endParaRPr lang="ru-RU" sz="1200" dirty="0">
                        <a:solidFill>
                          <a:schemeClr val="bg1"/>
                        </a:solidFill>
                        <a:effectLst/>
                        <a:latin typeface="PFDinTextCondPro-Light" panose="02000000000000000000" pitchFamily="2" charset="0"/>
                        <a:ea typeface="Times New Roman"/>
                        <a:cs typeface="Times New Roman"/>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502920">
                <a:tc>
                  <a:txBody>
                    <a:bodyPr/>
                    <a:lstStyle/>
                    <a:p>
                      <a:pPr>
                        <a:lnSpc>
                          <a:spcPct val="107000"/>
                        </a:lnSpc>
                        <a:spcAft>
                          <a:spcPts val="720"/>
                        </a:spcAft>
                      </a:pPr>
                      <a:r>
                        <a:rPr lang="ru-RU" sz="1100" dirty="0">
                          <a:effectLst/>
                          <a:latin typeface="PF Din Text Cond Pro Light"/>
                          <a:ea typeface="Calibri" panose="020F0502020204030204" pitchFamily="34" charset="0"/>
                          <a:cs typeface="Times New Roman" panose="02020603050405020304" pitchFamily="18" charset="0"/>
                        </a:rPr>
                        <a:t>29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13,4 километра воздушных линий электропередачи, 128 трансформаторных подстанций, 20 силовых трансформаторов отремонтировали калмыцкие энергетики ПАО «МРСК Юга» в первом квартале 2019 г. На эти цели сетевая компания направила свыше 7,3 млн рублей.</a:t>
                      </a:r>
                      <a:endParaRPr lang="ru-RU" sz="110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1"/>
                  </a:ext>
                </a:extLst>
              </a:tr>
              <a:tr h="1005839">
                <a:tc>
                  <a:txBody>
                    <a:bodyPr/>
                    <a:lstStyle/>
                    <a:p>
                      <a:pPr>
                        <a:lnSpc>
                          <a:spcPct val="107000"/>
                        </a:lnSpc>
                        <a:spcAft>
                          <a:spcPts val="720"/>
                        </a:spcAft>
                      </a:pPr>
                      <a:r>
                        <a:rPr lang="ru-RU" sz="1100">
                          <a:effectLst/>
                          <a:latin typeface="PF Din Text Cond Pro Light"/>
                          <a:ea typeface="Calibri" panose="020F0502020204030204" pitchFamily="34" charset="0"/>
                          <a:cs typeface="Times New Roman" panose="02020603050405020304" pitchFamily="18" charset="0"/>
                        </a:rPr>
                        <a:t>30 апреля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solidFill>
                            <a:schemeClr val="tx1"/>
                          </a:solidFill>
                          <a:effectLst/>
                          <a:latin typeface="PF Din Text Cond Pro Light"/>
                          <a:ea typeface="Calibri" panose="020F0502020204030204" pitchFamily="34" charset="0"/>
                          <a:cs typeface="Times New Roman" panose="02020603050405020304" pitchFamily="18" charset="0"/>
                        </a:rPr>
                        <a:t>Чистая прибыль ПАО «МРСК Юга» по итогам 1-го квартала 2019 года увеличилась на 130,6 % и составила 1,018 млрд </a:t>
                      </a:r>
                      <a:r>
                        <a:rPr lang="ru-RU" sz="1100" dirty="0" smtClean="0">
                          <a:solidFill>
                            <a:schemeClr val="tx1"/>
                          </a:solidFill>
                          <a:effectLst/>
                          <a:latin typeface="PF Din Text Cond Pro Light"/>
                          <a:ea typeface="Calibri" panose="020F0502020204030204" pitchFamily="34" charset="0"/>
                          <a:cs typeface="Times New Roman" panose="02020603050405020304" pitchFamily="18" charset="0"/>
                        </a:rPr>
                        <a:t>рублей.</a:t>
                      </a:r>
                    </a:p>
                    <a:p>
                      <a:pPr algn="just">
                        <a:lnSpc>
                          <a:spcPct val="100000"/>
                        </a:lnSpc>
                        <a:spcAft>
                          <a:spcPts val="0"/>
                        </a:spcAft>
                      </a:pPr>
                      <a:r>
                        <a:rPr lang="ru-RU" sz="1100" dirty="0" smtClean="0">
                          <a:solidFill>
                            <a:schemeClr val="tx1"/>
                          </a:solidFill>
                          <a:effectLst/>
                          <a:latin typeface="PF Din Text Cond Pro Light"/>
                          <a:ea typeface="Calibri" panose="020F0502020204030204" pitchFamily="34" charset="0"/>
                          <a:cs typeface="Times New Roman" panose="02020603050405020304" pitchFamily="18" charset="0"/>
                        </a:rPr>
                        <a:t>Увеличение </a:t>
                      </a:r>
                      <a:r>
                        <a:rPr lang="ru-RU" sz="1100" dirty="0">
                          <a:solidFill>
                            <a:schemeClr val="tx1"/>
                          </a:solidFill>
                          <a:effectLst/>
                          <a:latin typeface="PF Din Text Cond Pro Light"/>
                          <a:ea typeface="Calibri" panose="020F0502020204030204" pitchFamily="34" charset="0"/>
                          <a:cs typeface="Times New Roman" panose="02020603050405020304" pitchFamily="18" charset="0"/>
                        </a:rPr>
                        <a:t>чистой прибыли за 1 квартал 2019 года на 576 млн рублей в сравнении с аналогичным периодом прошлого года обусловлено, в основном, ростом иных налоговых платежей, улучшающих финансовый результат МРСК Юга. Выручка МРСК Юга, согласно данным бухгалтерской отчетности (РСБУ) за 1 квартал 2019 года, составила 9,48 млрд рублей.</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70560">
                <a:tc>
                  <a:txBody>
                    <a:bodyPr/>
                    <a:lstStyle/>
                    <a:p>
                      <a:pPr>
                        <a:lnSpc>
                          <a:spcPct val="107000"/>
                        </a:lnSpc>
                        <a:spcAft>
                          <a:spcPts val="720"/>
                        </a:spcAft>
                      </a:pPr>
                      <a:r>
                        <a:rPr lang="ru-RU" sz="1100">
                          <a:effectLst/>
                          <a:latin typeface="PF Din Text Cond Pro Light"/>
                          <a:ea typeface="Calibri" panose="020F0502020204030204" pitchFamily="34" charset="0"/>
                          <a:cs typeface="Times New Roman" panose="02020603050405020304" pitchFamily="18" charset="0"/>
                        </a:rPr>
                        <a:t>15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Специалисты ростовского филиала ПАО «МРСК Юга» завершили капитальный ремонт силовых трансформаторов подстанции «Р-10», которая обеспечивает электроснабжение более 200 тыс. потребителей северной части города Ростова-на-Дону. Масштабные ремонтные работы проводились без отключения потребителей и позволили повысить надежность электроснабжения ростовчан.</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670560">
                <a:tc>
                  <a:txBody>
                    <a:bodyPr/>
                    <a:lstStyle/>
                    <a:p>
                      <a:pPr>
                        <a:lnSpc>
                          <a:spcPct val="107000"/>
                        </a:lnSpc>
                        <a:spcAft>
                          <a:spcPts val="720"/>
                        </a:spcAft>
                      </a:pPr>
                      <a:r>
                        <a:rPr lang="ru-RU" sz="1100" dirty="0">
                          <a:effectLst/>
                          <a:latin typeface="PF Din Text Cond Pro Light"/>
                          <a:ea typeface="Calibri" panose="020F0502020204030204" pitchFamily="34" charset="0"/>
                          <a:cs typeface="Times New Roman" panose="02020603050405020304" pitchFamily="18" charset="0"/>
                        </a:rPr>
                        <a:t>20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Свыше 3 млн </a:t>
                      </a:r>
                      <a:r>
                        <a:rPr lang="ru-RU" sz="1100" dirty="0" err="1">
                          <a:effectLst/>
                          <a:latin typeface="PF Din Text Cond Pro Light"/>
                          <a:ea typeface="Calibri" panose="020F0502020204030204" pitchFamily="34" charset="0"/>
                          <a:cs typeface="Times New Roman" panose="02020603050405020304" pitchFamily="18" charset="0"/>
                        </a:rPr>
                        <a:t>кВтч</a:t>
                      </a:r>
                      <a:r>
                        <a:rPr lang="ru-RU" sz="1100" dirty="0">
                          <a:effectLst/>
                          <a:latin typeface="PF Din Text Cond Pro Light"/>
                          <a:ea typeface="Calibri" panose="020F0502020204030204" pitchFamily="34" charset="0"/>
                          <a:cs typeface="Times New Roman" panose="02020603050405020304" pitchFamily="18" charset="0"/>
                        </a:rPr>
                        <a:t> «солнечной» энергии с двух новых солнечных электростанций поступило в распределительную сеть ПАО «МРСК Юга» в Астраханской области за первый месяц их работы.  Станции «Элиста-Северная» и «Михайловская», расположенные в </a:t>
                      </a:r>
                      <a:r>
                        <a:rPr lang="ru-RU" sz="1100" dirty="0" err="1">
                          <a:effectLst/>
                          <a:latin typeface="PF Din Text Cond Pro Light"/>
                          <a:ea typeface="Calibri" panose="020F0502020204030204" pitchFamily="34" charset="0"/>
                          <a:cs typeface="Times New Roman" panose="02020603050405020304" pitchFamily="18" charset="0"/>
                        </a:rPr>
                        <a:t>Наримановском</a:t>
                      </a:r>
                      <a:r>
                        <a:rPr lang="ru-RU" sz="1100" dirty="0">
                          <a:effectLst/>
                          <a:latin typeface="PF Din Text Cond Pro Light"/>
                          <a:ea typeface="Calibri" panose="020F0502020204030204" pitchFamily="34" charset="0"/>
                          <a:cs typeface="Times New Roman" panose="02020603050405020304" pitchFamily="18" charset="0"/>
                        </a:rPr>
                        <a:t> и </a:t>
                      </a:r>
                      <a:r>
                        <a:rPr lang="ru-RU" sz="1100" dirty="0" err="1">
                          <a:effectLst/>
                          <a:latin typeface="PF Din Text Cond Pro Light"/>
                          <a:ea typeface="Calibri" panose="020F0502020204030204" pitchFamily="34" charset="0"/>
                          <a:cs typeface="Times New Roman" panose="02020603050405020304" pitchFamily="18" charset="0"/>
                        </a:rPr>
                        <a:t>Трусовском</a:t>
                      </a:r>
                      <a:r>
                        <a:rPr lang="ru-RU" sz="1100" dirty="0">
                          <a:effectLst/>
                          <a:latin typeface="PF Din Text Cond Pro Light"/>
                          <a:ea typeface="Calibri" panose="020F0502020204030204" pitchFamily="34" charset="0"/>
                          <a:cs typeface="Times New Roman" panose="02020603050405020304" pitchFamily="18" charset="0"/>
                        </a:rPr>
                        <a:t> районах, подключены к сети астраханского филиала компании в апреле текущего года. </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70560">
                <a:tc>
                  <a:txBody>
                    <a:bodyPr/>
                    <a:lstStyle/>
                    <a:p>
                      <a:pPr>
                        <a:lnSpc>
                          <a:spcPct val="107000"/>
                        </a:lnSpc>
                        <a:spcAft>
                          <a:spcPts val="720"/>
                        </a:spcAft>
                      </a:pPr>
                      <a:r>
                        <a:rPr lang="ru-RU" sz="1100">
                          <a:effectLst/>
                          <a:latin typeface="PF Din Text Cond Pro Light"/>
                          <a:ea typeface="Calibri" panose="020F0502020204030204" pitchFamily="34" charset="0"/>
                          <a:cs typeface="Times New Roman" panose="02020603050405020304" pitchFamily="18" charset="0"/>
                        </a:rPr>
                        <a:t>22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algn="just">
                        <a:lnSpc>
                          <a:spcPct val="100000"/>
                        </a:lnSpc>
                        <a:spcAft>
                          <a:spcPts val="0"/>
                        </a:spcAft>
                      </a:pPr>
                      <a:r>
                        <a:rPr lang="ru-RU" sz="1100" dirty="0">
                          <a:effectLst/>
                          <a:latin typeface="PF Din Text Cond Pro Light"/>
                          <a:ea typeface="Calibri" panose="020F0502020204030204" pitchFamily="34" charset="0"/>
                          <a:cs typeface="Times New Roman" panose="02020603050405020304" pitchFamily="18" charset="0"/>
                        </a:rPr>
                        <a:t>С начала года ПАО «МРСК Юга» исполнило обязательства по 3,4 тыс. договорам на технологическое присоединение к своим электросетям, предоставив новым потребителям 144 МВт мощности. Среди социально значимых объектов, присоединенных к сетям компании в апреле, четыре детских сада, школа, стадион, амбулатория и дом культуры.</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502920">
                <a:tc>
                  <a:txBody>
                    <a:bodyPr/>
                    <a:lstStyle/>
                    <a:p>
                      <a:pPr>
                        <a:lnSpc>
                          <a:spcPct val="107000"/>
                        </a:lnSpc>
                        <a:spcAft>
                          <a:spcPts val="720"/>
                        </a:spcAft>
                      </a:pPr>
                      <a:r>
                        <a:rPr lang="ru-RU" sz="1100">
                          <a:effectLst/>
                          <a:latin typeface="PF Din Text Cond Pro Light"/>
                          <a:ea typeface="Calibri" panose="020F0502020204030204" pitchFamily="34" charset="0"/>
                          <a:cs typeface="Times New Roman" panose="02020603050405020304" pitchFamily="18" charset="0"/>
                        </a:rPr>
                        <a:t>29 мая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0000"/>
                        </a:lnSpc>
                        <a:spcAft>
                          <a:spcPts val="0"/>
                        </a:spcAft>
                      </a:pP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Специалисты астраханского филиала ПАО «МРСК Юга» подключили к сетям компании </a:t>
                      </a:r>
                      <a:r>
                        <a:rPr lang="ru-RU" sz="1100" u="none" strike="noStrike" dirty="0" err="1">
                          <a:solidFill>
                            <a:schemeClr val="tx1"/>
                          </a:solidFill>
                          <a:effectLst/>
                          <a:latin typeface="PF Din Text Cond Pro Light"/>
                          <a:ea typeface="Calibri" panose="020F0502020204030204" pitchFamily="34" charset="0"/>
                          <a:cs typeface="Times New Roman" panose="02020603050405020304" pitchFamily="18" charset="0"/>
                        </a:rPr>
                        <a:t>Ахтубинскую</a:t>
                      </a: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 СЭС, расположенную селе Пироговка </a:t>
                      </a:r>
                      <a:r>
                        <a:rPr lang="ru-RU" sz="1100" u="none" strike="noStrike" dirty="0" err="1">
                          <a:solidFill>
                            <a:schemeClr val="tx1"/>
                          </a:solidFill>
                          <a:effectLst/>
                          <a:latin typeface="PF Din Text Cond Pro Light"/>
                          <a:ea typeface="Calibri" panose="020F0502020204030204" pitchFamily="34" charset="0"/>
                          <a:cs typeface="Times New Roman" panose="02020603050405020304" pitchFamily="18" charset="0"/>
                        </a:rPr>
                        <a:t>Ахтубинского</a:t>
                      </a:r>
                      <a:r>
                        <a:rPr lang="ru-RU" sz="1100" u="none" strike="noStrike" dirty="0">
                          <a:solidFill>
                            <a:schemeClr val="tx1"/>
                          </a:solidFill>
                          <a:effectLst/>
                          <a:latin typeface="PF Din Text Cond Pro Light"/>
                          <a:ea typeface="Calibri" panose="020F0502020204030204" pitchFamily="34" charset="0"/>
                          <a:cs typeface="Times New Roman" panose="02020603050405020304" pitchFamily="18" charset="0"/>
                        </a:rPr>
                        <a:t> района. За первый месяц своей работы она выдала в сеть 5,9 млн кВт*ч электроэнергии. Всего же заявленная мощность новой электростанции 60 МВт.</a:t>
                      </a:r>
                      <a:endParaRPr lang="ru-RU" sz="1100" dirty="0">
                        <a:solidFill>
                          <a:schemeClr val="tx1"/>
                        </a:solidFill>
                        <a:effectLst/>
                        <a:latin typeface="PF Din Text Cond Pro Light"/>
                        <a:ea typeface="Calibri" panose="020F0502020204030204" pitchFamily="34" charset="0"/>
                        <a:cs typeface="Times New Roman" panose="02020603050405020304" pitchFamily="18" charset="0"/>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1805890"/>
                  </a:ext>
                </a:extLst>
              </a:tr>
              <a:tr h="838200">
                <a:tc>
                  <a:txBody>
                    <a:bodyPr/>
                    <a:lstStyle/>
                    <a:p>
                      <a:pPr>
                        <a:lnSpc>
                          <a:spcPct val="107000"/>
                        </a:lnSpc>
                        <a:spcAft>
                          <a:spcPts val="720"/>
                        </a:spcAft>
                      </a:pPr>
                      <a:r>
                        <a:rPr lang="ru-RU" sz="1100" dirty="0" smtClean="0">
                          <a:effectLst/>
                          <a:latin typeface="PF Din Text Cond Pro Light"/>
                          <a:ea typeface="Calibri" panose="020F0502020204030204" pitchFamily="34" charset="0"/>
                          <a:cs typeface="Times New Roman" panose="02020603050405020304" pitchFamily="18" charset="0"/>
                        </a:rPr>
                        <a:t>31 мая</a:t>
                      </a:r>
                      <a:endParaRPr lang="ru-RU" sz="1100" dirty="0">
                        <a:effectLst/>
                        <a:latin typeface="PF Din Text Cond Pro Light"/>
                        <a:ea typeface="Calibri" panose="020F0502020204030204" pitchFamily="34" charset="0"/>
                        <a:cs typeface="Times New Roman" panose="02020603050405020304" pitchFamily="18" charset="0"/>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0000"/>
                        </a:lnSpc>
                        <a:spcAft>
                          <a:spcPts val="0"/>
                        </a:spcAft>
                      </a:pPr>
                      <a:r>
                        <a:rPr lang="ru-RU" sz="1100" dirty="0" smtClean="0">
                          <a:effectLst/>
                          <a:latin typeface="PF Din Text Cond Pro Light"/>
                          <a:ea typeface="Calibri" panose="020F0502020204030204" pitchFamily="34" charset="0"/>
                          <a:cs typeface="Times New Roman" panose="02020603050405020304" pitchFamily="18" charset="0"/>
                        </a:rPr>
                        <a:t>Основные направления деятельности компании в 2019 году и достижения прошедшего года обсудили на прошедшем в ПАО «МРСК Юга» годовом общем собрании акционеров.</a:t>
                      </a:r>
                    </a:p>
                    <a:p>
                      <a:pPr algn="just">
                        <a:lnSpc>
                          <a:spcPct val="100000"/>
                        </a:lnSpc>
                        <a:spcAft>
                          <a:spcPts val="0"/>
                        </a:spcAft>
                      </a:pP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МРСК Юга Борис </a:t>
                      </a:r>
                      <a:r>
                        <a:rPr lang="ru-RU" sz="1100" b="0" i="0" u="none" strike="noStrike" cap="none" spc="0" baseline="0" dirty="0" err="1"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отчитался перед акционерами об основных производственных результатах и финансово-экономических показателях по итогам работы в 2018 году. По всем основным направлениям деятельности сохранялась устойчивая положительная динамика. </a:t>
                      </a:r>
                      <a:endPar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45807852"/>
                  </a:ext>
                </a:extLst>
              </a:tr>
            </a:tbl>
          </a:graphicData>
        </a:graphic>
      </p:graphicFrame>
    </p:spTree>
    <p:extLst>
      <p:ext uri="{BB962C8B-B14F-4D97-AF65-F5344CB8AC3E}">
        <p14:creationId xmlns:p14="http://schemas.microsoft.com/office/powerpoint/2010/main" val="129751137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8</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6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844072144"/>
              </p:ext>
            </p:extLst>
          </p:nvPr>
        </p:nvGraphicFramePr>
        <p:xfrm>
          <a:off x="401934" y="1266091"/>
          <a:ext cx="8410470" cy="5090016"/>
        </p:xfrm>
        <a:graphic>
          <a:graphicData uri="http://schemas.openxmlformats.org/drawingml/2006/table">
            <a:tbl>
              <a:tblPr firstRow="1" firstCol="1" bandRow="1"/>
              <a:tblGrid>
                <a:gridCol w="834013">
                  <a:extLst>
                    <a:ext uri="{9D8B030D-6E8A-4147-A177-3AD203B41FA5}">
                      <a16:colId xmlns:a16="http://schemas.microsoft.com/office/drawing/2014/main" val="20000"/>
                    </a:ext>
                  </a:extLst>
                </a:gridCol>
                <a:gridCol w="7576457">
                  <a:extLst>
                    <a:ext uri="{9D8B030D-6E8A-4147-A177-3AD203B41FA5}">
                      <a16:colId xmlns:a16="http://schemas.microsoft.com/office/drawing/2014/main" val="20001"/>
                    </a:ext>
                  </a:extLst>
                </a:gridCol>
              </a:tblGrid>
              <a:tr h="209125">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700721">
                <a:tc>
                  <a:txBody>
                    <a:bodyPr/>
                    <a:lstStyle/>
                    <a:p>
                      <a:pPr marL="0" marR="0" indent="0" algn="just" defTabSz="914400" rtl="0" latinLnBrk="0">
                        <a:lnSpc>
                          <a:spcPct val="107000"/>
                        </a:lnSpc>
                        <a:spcBef>
                          <a:spcPts val="0"/>
                        </a:spcBef>
                        <a:spcAft>
                          <a:spcPts val="0"/>
                        </a:spcAft>
                        <a:buClrTx/>
                        <a:buSzTx/>
                        <a:buFontTx/>
                        <a:buNone/>
                        <a:tabLst/>
                      </a:pPr>
                      <a:endParaRPr lang="ru-RU" sz="1050" b="0" i="0" u="none" strike="noStrike" cap="none" spc="0" baseline="0" dirty="0">
                        <a:ln>
                          <a:noFill/>
                        </a:ln>
                        <a:solidFill>
                          <a:schemeClr val="tx1"/>
                        </a:solidFill>
                        <a:effectLst/>
                        <a:uFillTx/>
                        <a:latin typeface="PF Din Text Comp Pro Medium"/>
                        <a:ea typeface="Calibri" panose="020F0502020204030204" pitchFamily="34" charset="0"/>
                        <a:cs typeface="Times New Roman" panose="02020603050405020304" pitchFamily="18" charset="0"/>
                        <a:sym typeface="Calibri"/>
                      </a:endParaRP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Показатель чистой прибыли по итогам 2018 года стал самым крупным за всю историю существования компании и </a:t>
                      </a:r>
                      <a:r>
                        <a:rPr lang="ru-RU" sz="1100" b="0" i="0" u="none" strike="noStrike" cap="none" spc="0" baseline="0" dirty="0" smtClean="0">
                          <a:ln>
                            <a:noFill/>
                          </a:ln>
                          <a:solidFill>
                            <a:schemeClr val="tx1"/>
                          </a:solidFill>
                          <a:effectLst/>
                          <a:uFillTx/>
                          <a:latin typeface="PFDinTextCondPro-Light"/>
                          <a:ea typeface="Calibri" panose="020F0502020204030204" pitchFamily="34" charset="0"/>
                          <a:cs typeface="Times New Roman" panose="02020603050405020304" pitchFamily="18" charset="0"/>
                          <a:sym typeface="Calibri"/>
                        </a:rPr>
                        <a:t>составил 1,12 млрд рублей, капитализация выросла на 3,39% и составила 3,7 млрд рублей. Успехи компании, безусловно, положительно скажутся на акционерах, которые получат рекордные дивиденды в размере 561 млн рублей.</a:t>
                      </a:r>
                      <a:endParaRPr lang="ru-RU" sz="1100" b="0" i="0" u="none" strike="noStrike" cap="none" spc="0" baseline="0" dirty="0">
                        <a:ln>
                          <a:noFill/>
                        </a:ln>
                        <a:solidFill>
                          <a:schemeClr val="tx1"/>
                        </a:solidFill>
                        <a:effectLst/>
                        <a:uFillTx/>
                        <a:latin typeface="PFDinTextCondPro-Light"/>
                        <a:ea typeface="Calibri" panose="020F0502020204030204" pitchFamily="34" charset="0"/>
                        <a:cs typeface="Times New Roman" panose="02020603050405020304" pitchFamily="18" charset="0"/>
                        <a:sym typeface="Calibri"/>
                      </a:endParaRP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3"/>
                  </a:ext>
                </a:extLst>
              </a:tr>
              <a:tr h="1576624">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6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Компания «Россети Юг» на Петербургском международном экономическом форуме подписала соглашение о взаимодействии в сфере развития электросетевого комплекса с Республикой Калмыкия. </a:t>
                      </a:r>
                    </a:p>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Подписи в соглашении поставили генеральный директор крупнейшей электросетевой компании Юга страны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и временно исполняющий обязанности главы региона Бату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Хасиков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Соглашение предусматривает сотрудничество в сфере технического перевооружения, модернизации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энергокомплекса</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региона в соответствии с Концепцией «Цифровая трансформация 2030», повышение качества и доступности услуг по передаче электроэнергии и технологическому присоединению, развитие конкурентных рынков сопутствующих услуг. Кроме того, в рамках соглашения стороны совместно проработают параметры долгосрочного тарифного регулирования.</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00721">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7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 июня 2019 года все компании магистрального и распределительного электросетевого комплекса группы компаний «Россети» в корпоративных и маркетинговых коммуникациях, а также на всех носителях фирменного стиля будут использовать новое название, содержащее торговый знак «Россети» и региональную или функциональную привязку.</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F81BD">
                        <a:alpha val="20000"/>
                      </a:srgbClr>
                    </a:solidFill>
                  </a:tcPr>
                </a:tc>
                <a:extLst>
                  <a:ext uri="{0D108BD9-81ED-4DB2-BD59-A6C34878D82A}">
                    <a16:rowId xmlns:a16="http://schemas.microsoft.com/office/drawing/2014/main" val="10005"/>
                  </a:ext>
                </a:extLst>
              </a:tr>
              <a:tr h="525542">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11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Генеральный директор «Россети Юг» Борис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Эбзеев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награжден Орденом Дружбы за достигнутые трудовые успехи, многолетнюю добросовестную работу и активное участие в подготовке и проведении чемпионата мира по футболу.</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521004"/>
                  </a:ext>
                </a:extLst>
              </a:tr>
              <a:tr h="575590">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13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Специалисты астраханского филиала «Россети Юг» на инженерном научно-промышленном совете при Губернаторе Астраханской области презентовали первый в регионе пилотный проект реконструкции подстанции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Кири</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-Кили», который будет выполнен в рамках реализации концепции «Цифровая трансформация 2030».</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66459901"/>
                  </a:ext>
                </a:extLst>
              </a:tr>
              <a:tr h="700721">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18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latinLnBrk="0">
                        <a:lnSpc>
                          <a:spcPct val="107000"/>
                        </a:lnSpc>
                        <a:spcBef>
                          <a:spcPts val="0"/>
                        </a:spcBef>
                        <a:spcAft>
                          <a:spcPts val="0"/>
                        </a:spcAft>
                        <a:buClrTx/>
                        <a:buSzTx/>
                        <a:buFontTx/>
                        <a:buNone/>
                        <a:tabLs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Компания «Россети Юг» приобрела 100 % акций электросетевой компании ПАО «ВМЭС», которая осуществляет электроснабжение потребителей г. Волгограда. Теперь волгоградское предприятие становится дочерней структурой «Россети Юг», значительно увеличив её долю присутствия на рынке оказания услуг по передаче электроэнергии Волгоградской области. Акции приобретены по результатам открытых торгов.</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35023953"/>
                  </a:ext>
                </a:extLst>
              </a:tr>
            </a:tbl>
          </a:graphicData>
        </a:graphic>
      </p:graphicFrame>
    </p:spTree>
    <p:extLst>
      <p:ext uri="{BB962C8B-B14F-4D97-AF65-F5344CB8AC3E}">
        <p14:creationId xmlns:p14="http://schemas.microsoft.com/office/powerpoint/2010/main" val="208176191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2"/>
          </p:nvPr>
        </p:nvSpPr>
        <p:spPr/>
        <p:txBody>
          <a:bodyPr/>
          <a:lstStyle/>
          <a:p>
            <a:fld id="{86CB4B4D-7CA3-9044-876B-883B54F8677D}" type="slidenum">
              <a:rPr lang="ru-RU" smtClean="0"/>
              <a:pPr/>
              <a:t>9</a:t>
            </a:fld>
            <a:endParaRPr lang="ru-RU" dirty="0"/>
          </a:p>
        </p:txBody>
      </p:sp>
      <p:sp>
        <p:nvSpPr>
          <p:cNvPr id="2" name="Заголовок 1"/>
          <p:cNvSpPr>
            <a:spLocks noGrp="1"/>
          </p:cNvSpPr>
          <p:nvPr>
            <p:ph type="title"/>
          </p:nvPr>
        </p:nvSpPr>
        <p:spPr>
          <a:xfrm>
            <a:off x="2273182" y="364437"/>
            <a:ext cx="6519126" cy="349201"/>
          </a:xfrm>
        </p:spPr>
        <p:txBody>
          <a:bodyPr/>
          <a:lstStyle/>
          <a:p>
            <a:r>
              <a:rPr lang="ru-RU" dirty="0"/>
              <a:t>КЛЮЧЕВЫЕ </a:t>
            </a:r>
            <a:r>
              <a:rPr lang="ru-RU" dirty="0" smtClean="0"/>
              <a:t>СОБЫТИЯ ЗА 6 МЕСЯЦЕВ 2019 ГОДА</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83213774"/>
              </p:ext>
            </p:extLst>
          </p:nvPr>
        </p:nvGraphicFramePr>
        <p:xfrm>
          <a:off x="401934" y="1316334"/>
          <a:ext cx="8410470" cy="1286189"/>
        </p:xfrm>
        <a:graphic>
          <a:graphicData uri="http://schemas.openxmlformats.org/drawingml/2006/table">
            <a:tbl>
              <a:tblPr firstRow="1" firstCol="1" bandRow="1"/>
              <a:tblGrid>
                <a:gridCol w="936689">
                  <a:extLst>
                    <a:ext uri="{9D8B030D-6E8A-4147-A177-3AD203B41FA5}">
                      <a16:colId xmlns:a16="http://schemas.microsoft.com/office/drawing/2014/main" val="20000"/>
                    </a:ext>
                  </a:extLst>
                </a:gridCol>
                <a:gridCol w="7473781">
                  <a:extLst>
                    <a:ext uri="{9D8B030D-6E8A-4147-A177-3AD203B41FA5}">
                      <a16:colId xmlns:a16="http://schemas.microsoft.com/office/drawing/2014/main" val="20001"/>
                    </a:ext>
                  </a:extLst>
                </a:gridCol>
              </a:tblGrid>
              <a:tr h="268464">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2019 год</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0" marR="0" indent="0" algn="ctr" defTabSz="914400" rtl="0" latinLnBrk="0">
                        <a:lnSpc>
                          <a:spcPct val="107000"/>
                        </a:lnSpc>
                        <a:spcBef>
                          <a:spcPts val="0"/>
                        </a:spcBef>
                        <a:spcAft>
                          <a:spcPts val="0"/>
                        </a:spcAft>
                        <a:buClrTx/>
                        <a:buSzTx/>
                        <a:buFontTx/>
                        <a:buNone/>
                        <a:tabLst/>
                      </a:pPr>
                      <a:r>
                        <a:rPr lang="ru-RU" sz="1100" b="1" i="0" u="none" strike="noStrike" cap="none" spc="0" baseline="0" dirty="0" smtClean="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rPr>
                        <a:t>Краткое описание события</a:t>
                      </a:r>
                      <a:endParaRPr lang="ru-RU" sz="1100" b="1" i="0" u="none" strike="noStrike" cap="none" spc="0" baseline="0" dirty="0">
                        <a:ln>
                          <a:noFill/>
                        </a:ln>
                        <a:solidFill>
                          <a:schemeClr val="bg1"/>
                        </a:solidFill>
                        <a:effectLst/>
                        <a:uFillTx/>
                        <a:latin typeface="PF Din Text Cond Pro Light"/>
                        <a:ea typeface="Calibri" panose="020F0502020204030204" pitchFamily="34" charset="0"/>
                        <a:cs typeface="Times New Roman" panose="02020603050405020304" pitchFamily="18" charset="0"/>
                        <a:sym typeface="Calibri"/>
                      </a:endParaRPr>
                    </a:p>
                  </a:txBody>
                  <a:tcPr marL="22042" marR="22042"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017725">
                <a:tc>
                  <a:txBody>
                    <a:bodyPr/>
                    <a:lstStyle/>
                    <a:p>
                      <a:pPr>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28 июня</a:t>
                      </a:r>
                    </a:p>
                  </a:txBody>
                  <a:tcPr marL="68580" marR="68580" marT="0" marB="0">
                    <a:lnL>
                      <a:noFill/>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just">
                        <a:lnSpc>
                          <a:spcPct val="107000"/>
                        </a:lnSpc>
                        <a:spcAft>
                          <a:spcPts val="720"/>
                        </a:spcAft>
                      </a:pP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«Россети Юг» вошла в перечень компаний-</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агрегаторов</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отобранных Системным оператором Единой энергетической системы (СО ЕЭС) для участия в пилотном проекте, в рамках которого промышленные потребители электроэнергии могут получить плату за временное снижение энергопотребления (не </a:t>
                      </a: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более</a:t>
                      </a:r>
                      <a:b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br>
                      <a:r>
                        <a:rPr lang="ru-RU" sz="1100" b="0" i="0" u="none" strike="noStrike" cap="none" spc="0" baseline="0" dirty="0" smtClean="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1 </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МВт) в пиковые часы энергосистемы. Задача </a:t>
                      </a:r>
                      <a:r>
                        <a:rPr lang="ru-RU" sz="1100" b="0" i="0" u="none" strike="noStrike" cap="none" spc="0" baseline="0" dirty="0" err="1">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агрегатора</a:t>
                      </a:r>
                      <a:r>
                        <a:rPr lang="ru-RU" sz="1100" b="0" i="0" u="none" strike="noStrike" cap="none" spc="0" baseline="0" dirty="0">
                          <a:ln>
                            <a:noFill/>
                          </a:ln>
                          <a:solidFill>
                            <a:schemeClr val="tx1"/>
                          </a:solidFill>
                          <a:effectLst/>
                          <a:uFillTx/>
                          <a:latin typeface="PF Din Text Cond Pro Light"/>
                          <a:ea typeface="Calibri" panose="020F0502020204030204" pitchFamily="34" charset="0"/>
                          <a:cs typeface="Times New Roman" panose="02020603050405020304" pitchFamily="18" charset="0"/>
                          <a:sym typeface="Calibri"/>
                        </a:rPr>
                        <a:t> – объединить группу потребителей и координировать их режимы потребления. </a:t>
                      </a:r>
                    </a:p>
                  </a:txBody>
                  <a:tcPr marL="68580" marR="68580" marT="0" marB="0">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tx2">
                          <a:lumMod val="60000"/>
                          <a:lumOff val="40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118998317"/>
                  </a:ext>
                </a:extLst>
              </a:tr>
            </a:tbl>
          </a:graphicData>
        </a:graphic>
      </p:graphicFrame>
    </p:spTree>
    <p:extLst>
      <p:ext uri="{BB962C8B-B14F-4D97-AF65-F5344CB8AC3E}">
        <p14:creationId xmlns:p14="http://schemas.microsoft.com/office/powerpoint/2010/main" val="183011407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Россети пр100">
  <a:themeElements>
    <a:clrScheme name="Россети Пр100">
      <a:dk1>
        <a:srgbClr val="000000"/>
      </a:dk1>
      <a:lt1>
        <a:srgbClr val="FFFFFF"/>
      </a:lt1>
      <a:dk2>
        <a:srgbClr val="618FC5"/>
      </a:dk2>
      <a:lt2>
        <a:srgbClr val="0F5994"/>
      </a:lt2>
      <a:accent1>
        <a:srgbClr val="A7A7A7"/>
      </a:accent1>
      <a:accent2>
        <a:srgbClr val="D7603A"/>
      </a:accent2>
      <a:accent3>
        <a:srgbClr val="D73C33"/>
      </a:accent3>
      <a:accent4>
        <a:srgbClr val="1DA117"/>
      </a:accent4>
      <a:accent5>
        <a:srgbClr val="DFEBF7"/>
      </a:accent5>
      <a:accent6>
        <a:srgbClr val="725099"/>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Тема Office">
      <a:majorFont>
        <a:latin typeface="Calibri"/>
        <a:ea typeface="Calibri"/>
        <a:cs typeface="Calibri"/>
      </a:majorFont>
      <a:minorFont>
        <a:latin typeface="Helvetica"/>
        <a:ea typeface="Helvetica"/>
        <a:cs typeface="Helvetica"/>
      </a:minorFont>
    </a:fontScheme>
    <a:fmtScheme name="Тема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6770</TotalTime>
  <Words>7646</Words>
  <Application>Microsoft Office PowerPoint</Application>
  <PresentationFormat>Экран (4:3)</PresentationFormat>
  <Paragraphs>1763</Paragraphs>
  <Slides>52</Slides>
  <Notes>30</Notes>
  <HiddenSlides>0</HiddenSlides>
  <MMClips>0</MMClips>
  <ScaleCrop>false</ScaleCrop>
  <HeadingPairs>
    <vt:vector size="8" baseType="variant">
      <vt:variant>
        <vt:lpstr>Использованные шрифты</vt:lpstr>
      </vt:variant>
      <vt:variant>
        <vt:i4>12</vt:i4>
      </vt:variant>
      <vt:variant>
        <vt:lpstr>Тема</vt:lpstr>
      </vt:variant>
      <vt:variant>
        <vt:i4>1</vt:i4>
      </vt:variant>
      <vt:variant>
        <vt:lpstr>Внедренные серверы OLE</vt:lpstr>
      </vt:variant>
      <vt:variant>
        <vt:i4>2</vt:i4>
      </vt:variant>
      <vt:variant>
        <vt:lpstr>Заголовки слайдов</vt:lpstr>
      </vt:variant>
      <vt:variant>
        <vt:i4>52</vt:i4>
      </vt:variant>
    </vt:vector>
  </HeadingPairs>
  <TitlesOfParts>
    <vt:vector size="67" baseType="lpstr">
      <vt:lpstr>Arial</vt:lpstr>
      <vt:lpstr>Arial Narrow</vt:lpstr>
      <vt:lpstr>Calibri</vt:lpstr>
      <vt:lpstr>Calibri Light</vt:lpstr>
      <vt:lpstr>Helvetica</vt:lpstr>
      <vt:lpstr>PF Din Text Comp Pro Medium</vt:lpstr>
      <vt:lpstr>PF Din Text Cond Pro Light</vt:lpstr>
      <vt:lpstr>PF Din Text Cond Pro Medium</vt:lpstr>
      <vt:lpstr>PFDinTextCondPro-Light</vt:lpstr>
      <vt:lpstr>PFDinTextCondPro-Medium</vt:lpstr>
      <vt:lpstr>PFDinTextCondPro-Regular</vt:lpstr>
      <vt:lpstr>Times New Roman</vt:lpstr>
      <vt:lpstr>Россети пр100</vt:lpstr>
      <vt:lpstr>Лист</vt:lpstr>
      <vt:lpstr>Диаграмма</vt:lpstr>
      <vt:lpstr>Презентация PowerPoint</vt:lpstr>
      <vt:lpstr>СОДЕРЖАНИЕ</vt:lpstr>
      <vt:lpstr>КЛЮЧЕВЫЕ НОВОСТИ</vt:lpstr>
      <vt:lpstr>КЛЮЧЕВЫЕ СОБЫТИЯ ЗА 6 МЕСЯЦЕВ 2019 ГОДА</vt:lpstr>
      <vt:lpstr>КЛЮЧЕВЫЕ СОБЫТИЯ ЗА 6 МЕСЯЦЕВ 2019 ГОДА</vt:lpstr>
      <vt:lpstr>КЛЮЧЕВЫЕ СОБЫТИЯ ЗА 6 МЕСЯЦЕВ 2019 ГОДА</vt:lpstr>
      <vt:lpstr>КЛЮЧЕВЫЕ СОБЫТИЯ ЗА 6 МЕСЯЦЕВ 2019 ГОДА</vt:lpstr>
      <vt:lpstr>КЛЮЧЕВЫЕ СОБЫТИЯ ЗА 6 МЕСЯЦЕВ 2019 ГОДА</vt:lpstr>
      <vt:lpstr>КЛЮЧЕВЫЕ СОБЫТИЯ ЗА 6 МЕСЯЦЕВ 2019 ГОДА</vt:lpstr>
      <vt:lpstr>СТРУКТУРА АКЦИОНЕРНОГО КАПИТАЛА</vt:lpstr>
      <vt:lpstr>СТРУКТУРА АКЦИОНЕРНОГО КАПИТАЛА</vt:lpstr>
      <vt:lpstr>СТРУКТУРА ФКЦИОНЕРНОГО КАПИТАЛА</vt:lpstr>
      <vt:lpstr>ФОНДОВЫЙ РЫНОК</vt:lpstr>
      <vt:lpstr>ФОНДОВЫЙ РЫНОК</vt:lpstr>
      <vt:lpstr>РЕШЕНИЯ, ПРИНЯТЫЕ СОВЕТОМ ДИРЕКТОРОВ</vt:lpstr>
      <vt:lpstr>РЕШЕНИЯ, ПРИНЯТЫЕ СОВЕТОМ ДИРЕКТОРОВ</vt:lpstr>
      <vt:lpstr>РЕШЕНИЯ, ПРИНЯТЫЕ СОВЕТОМ ДИРЕКТОРОВ</vt:lpstr>
      <vt:lpstr>РЕШЕНИЯ, ПРИНЯТЫЕ СОВЕТОМ ДИРЕКТОРОВ</vt:lpstr>
      <vt:lpstr>РЕШЕНИЯ, ПРИНЯТЫЕ СОВЕТОМ ДИРЕКТОРОВ</vt:lpstr>
      <vt:lpstr>РЕШЕНИЯ, ПРИНЯТЫЕ СОВЕТОМ ДИРЕКТОРОВ</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ОСНОВНЫЕ ФИНАНСОВО-ЭКОНОМИЧЕСКИЕ ПОКАЗАТЕЛИ</vt:lpstr>
      <vt:lpstr>ПЕРЕХОД КОМПАНИИ НА НОВУЮ СИСТЕМУ ТАРИФНОГО РЕГУЛИРОВАНИЯ</vt:lpstr>
      <vt:lpstr>ПЕРЕХОД НА НОВУЮ СИСТЕМУ ТАРИФНОГО РЕГУЛИРОВАНИЯ (МЕТОД ДОЛГОСРОЧНОЙ ИНДЕКСАЦИИ НВВ)</vt:lpstr>
      <vt:lpstr>РЕГУЛИРОВАНИЕ МЕТОДОМ ДОЛГОСРОРЧНОЙ ИНДЕКСАЦИИ НЕОБХОДИМОЙ ВАЛОВОЙ ВЫРУЧКИ (НВВ)</vt:lpstr>
      <vt:lpstr>РЕГУЛИРОВАНИЕ МЕТОДОМ ДОЛГОСРОЧНОЙ ИНДЕКСАЦИИ НЕОБХОДИМОЙ ВАЛОВОЙ ВЫРУЧКИ (НВВ)</vt:lpstr>
      <vt:lpstr>РЕГУЛИРОВАНИЕ МЕТОДОМ ДОЛГОСРОЧНОЙ ИНДЕКСАЦИИ НЕОБХОДИМОЙ ВАЛОВОЙ ВЫРУЧКИ (НВВ)</vt:lpstr>
      <vt:lpstr>РЕГУЛИРОВАНИЕ МЕТОДОМ ДОЛГОСРОЧНОЙ ИНДЕКСАЦИИ НЕОБХОДИМОЙ ВАЛОВОЙ ВЫРУЧКИ (НВВ)</vt:lpstr>
      <vt:lpstr>РЕГУЛИРОВАНИЕ МЕТОДОМ ДОЛГОСРОЧНОЙ ИНДЕКСАЦИИ НЕОБХОДИМОЙ ВАЛОВОЙ ВЫРУЧКИ (НВВ)</vt:lpstr>
      <vt:lpstr>ИТОГИ ТАРИФНОГО РЕГУЛИРОВАНИЯ</vt:lpstr>
      <vt:lpstr>ИТОГИ ТАРИФНОГО РЕГУЛИРОВАНИЯ</vt:lpstr>
      <vt:lpstr>ОСНОВНЫЕ ТЕХНИЧЕСКИЕ ХАРАКТЕРИСТИКИ АКТИВОВ</vt:lpstr>
      <vt:lpstr>ОСНОВНЫЕ ТЕХНИЧЕСКИЕ ХАРАКТЕРИСТИКИ АКТИВОВ</vt:lpstr>
      <vt:lpstr>ОСНОВНЫЕ ПОКАЗАТЕЛИ ТРАНСПОРТА ЭЛЕКТРИЧЕСКОЙ ЭНЕРГИИ</vt:lpstr>
      <vt:lpstr>ОСНОВНЫЕ ПОКАЗАТЕЛИ ТРАНСПОРТА ЭЛЕКТРОЭНЕРГИИ</vt:lpstr>
      <vt:lpstr>ИНВЕСТИЦИОННАЯ ДЕЯТЕЛЬНОСТЬ</vt:lpstr>
      <vt:lpstr>ИНВЕСТИЦИОННАЯ ДЕЯТЕЛЬНОСТЬ</vt:lpstr>
      <vt:lpstr>ИНВЕСТИЦИОННАЯ ДЕЯТЕЛЬНОСТЬ</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РЕАЛИЗОВАННЫЕ ПРОЕКТЫ</vt:lpstr>
      <vt:lpstr>КОНТАКТЫ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Воронцова Анастасия Павловна</dc:creator>
  <cp:lastModifiedBy>Целикова Елена Григорьевна</cp:lastModifiedBy>
  <cp:revision>752</cp:revision>
  <cp:lastPrinted>2019-08-20T13:14:17Z</cp:lastPrinted>
  <dcterms:modified xsi:type="dcterms:W3CDTF">2019-11-22T13:38:29Z</dcterms:modified>
</cp:coreProperties>
</file>